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handoutMasterIdLst>
    <p:handoutMasterId r:id="rId13"/>
  </p:handoutMasterIdLst>
  <p:sldIdLst>
    <p:sldId id="258" r:id="rId2"/>
    <p:sldId id="256" r:id="rId3"/>
    <p:sldId id="257" r:id="rId4"/>
    <p:sldId id="261" r:id="rId5"/>
    <p:sldId id="262" r:id="rId6"/>
    <p:sldId id="263" r:id="rId7"/>
    <p:sldId id="266" r:id="rId8"/>
    <p:sldId id="264" r:id="rId9"/>
    <p:sldId id="267" r:id="rId10"/>
    <p:sldId id="270" r:id="rId11"/>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93" userDrawn="1">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CC0F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750" autoAdjust="0"/>
    <p:restoredTop sz="96383" autoAdjust="0"/>
  </p:normalViewPr>
  <p:slideViewPr>
    <p:cSldViewPr snapToGrid="0">
      <p:cViewPr varScale="1">
        <p:scale>
          <a:sx n="31" d="100"/>
          <a:sy n="31" d="100"/>
        </p:scale>
        <p:origin x="2706" y="48"/>
      </p:cViewPr>
      <p:guideLst>
        <p:guide orient="horz" pos="693"/>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E45DB251-3253-483F-80A2-3BFD8662726D}"/>
              </a:ext>
            </a:extLst>
          </p:cNvPr>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6A3FA33C-7C49-4153-8755-4F9AD69F82E0}"/>
              </a:ext>
            </a:extLst>
          </p:cNvPr>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D4632C61-2005-4A31-B4B4-3D6938672D64}" type="datetimeFigureOut">
              <a:rPr kumimoji="1" lang="ja-JP" altLang="en-US" smtClean="0"/>
              <a:t>2023/2/17</a:t>
            </a:fld>
            <a:endParaRPr kumimoji="1" lang="ja-JP" altLang="en-US"/>
          </a:p>
        </p:txBody>
      </p:sp>
      <p:sp>
        <p:nvSpPr>
          <p:cNvPr id="4" name="フッター プレースホルダー 3">
            <a:extLst>
              <a:ext uri="{FF2B5EF4-FFF2-40B4-BE49-F238E27FC236}">
                <a16:creationId xmlns:a16="http://schemas.microsoft.com/office/drawing/2014/main" id="{33DDFA56-C008-43A4-9970-9582CFD9392D}"/>
              </a:ext>
            </a:extLst>
          </p:cNvPr>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8A86F996-522C-4FC0-AFF5-AC0BF5C06D87}"/>
              </a:ext>
            </a:extLst>
          </p:cNvPr>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F964FF32-0E5C-415E-BDDB-8C2951C6ADE6}" type="slidenum">
              <a:rPr kumimoji="1" lang="ja-JP" altLang="en-US" smtClean="0"/>
              <a:t>‹#›</a:t>
            </a:fld>
            <a:endParaRPr kumimoji="1" lang="ja-JP" altLang="en-US"/>
          </a:p>
        </p:txBody>
      </p:sp>
    </p:spTree>
    <p:extLst>
      <p:ext uri="{BB962C8B-B14F-4D97-AF65-F5344CB8AC3E}">
        <p14:creationId xmlns:p14="http://schemas.microsoft.com/office/powerpoint/2010/main" val="9946348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8E5859F-2070-493C-A437-090F5DA714CF}" type="datetimeFigureOut">
              <a:rPr kumimoji="1" lang="ja-JP" altLang="en-US" smtClean="0"/>
              <a:t>2023/2/17</a:t>
            </a:fld>
            <a:endParaRPr kumimoji="1" lang="ja-JP" altLang="en-US"/>
          </a:p>
        </p:txBody>
      </p:sp>
      <p:sp>
        <p:nvSpPr>
          <p:cNvPr id="4" name="スライド イメージ プレースホルダー 3"/>
          <p:cNvSpPr>
            <a:spLocks noGrp="1" noRot="1" noChangeAspect="1"/>
          </p:cNvSpPr>
          <p:nvPr>
            <p:ph type="sldImg" idx="2"/>
          </p:nvPr>
        </p:nvSpPr>
        <p:spPr>
          <a:xfrm>
            <a:off x="2243138" y="1243013"/>
            <a:ext cx="23209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AE42F937-15F7-48B6-930D-719A69ABDD34}" type="slidenum">
              <a:rPr kumimoji="1" lang="ja-JP" altLang="en-US" smtClean="0"/>
              <a:t>‹#›</a:t>
            </a:fld>
            <a:endParaRPr kumimoji="1" lang="ja-JP" altLang="en-US"/>
          </a:p>
        </p:txBody>
      </p:sp>
    </p:spTree>
    <p:extLst>
      <p:ext uri="{BB962C8B-B14F-4D97-AF65-F5344CB8AC3E}">
        <p14:creationId xmlns:p14="http://schemas.microsoft.com/office/powerpoint/2010/main" val="3209963075"/>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AE42F937-15F7-48B6-930D-719A69ABDD34}" type="slidenum">
              <a:rPr kumimoji="1" lang="ja-JP" altLang="en-US" smtClean="0"/>
              <a:t>2</a:t>
            </a:fld>
            <a:endParaRPr kumimoji="1" lang="ja-JP" altLang="en-US"/>
          </a:p>
        </p:txBody>
      </p:sp>
    </p:spTree>
    <p:extLst>
      <p:ext uri="{BB962C8B-B14F-4D97-AF65-F5344CB8AC3E}">
        <p14:creationId xmlns:p14="http://schemas.microsoft.com/office/powerpoint/2010/main" val="31887711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DF7CCDBB-7F75-4FB8-94D4-CE91FC4A4D12}"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r>
              <a:rPr kumimoji="1" lang="it-IT" altLang="ja-JP"/>
              <a:t>ATWS 2021</a:t>
            </a:r>
            <a:endParaRPr kumimoji="1" lang="ja-JP" altLang="en-US"/>
          </a:p>
        </p:txBody>
      </p:sp>
      <p:sp>
        <p:nvSpPr>
          <p:cNvPr id="6" name="Slide Number Placeholder 5"/>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2020014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B697003-338F-411A-AD79-F8CAE91571C7}"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r>
              <a:rPr kumimoji="1" lang="it-IT" altLang="ja-JP"/>
              <a:t>ATWS 2021</a:t>
            </a:r>
            <a:endParaRPr kumimoji="1" lang="ja-JP" altLang="en-US"/>
          </a:p>
        </p:txBody>
      </p:sp>
      <p:sp>
        <p:nvSpPr>
          <p:cNvPr id="6" name="Slide Number Placeholder 5"/>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27703450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8B9DD1C-07DE-4812-B566-44FAB18C3324}"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r>
              <a:rPr kumimoji="1" lang="it-IT" altLang="ja-JP"/>
              <a:t>ATWS 2021</a:t>
            </a:r>
            <a:endParaRPr kumimoji="1" lang="ja-JP" altLang="en-US"/>
          </a:p>
        </p:txBody>
      </p:sp>
      <p:sp>
        <p:nvSpPr>
          <p:cNvPr id="6" name="Slide Number Placeholder 5"/>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2484716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512618-6261-4191-99CE-457380876511}"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r>
              <a:rPr kumimoji="1" lang="it-IT" altLang="ja-JP"/>
              <a:t>ATWS 2021</a:t>
            </a:r>
            <a:endParaRPr kumimoji="1" lang="ja-JP" altLang="en-US"/>
          </a:p>
        </p:txBody>
      </p:sp>
      <p:sp>
        <p:nvSpPr>
          <p:cNvPr id="6" name="Slide Number Placeholder 5"/>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26830044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9C90266-7E4A-42ED-A424-77CFF5155227}" type="datetime1">
              <a:rPr kumimoji="1" lang="ja-JP" altLang="en-US" smtClean="0"/>
              <a:t>2023/2/17</a:t>
            </a:fld>
            <a:endParaRPr kumimoji="1" lang="ja-JP" altLang="en-US"/>
          </a:p>
        </p:txBody>
      </p:sp>
      <p:sp>
        <p:nvSpPr>
          <p:cNvPr id="5" name="Footer Placeholder 4"/>
          <p:cNvSpPr>
            <a:spLocks noGrp="1"/>
          </p:cNvSpPr>
          <p:nvPr>
            <p:ph type="ftr" sz="quarter" idx="11"/>
          </p:nvPr>
        </p:nvSpPr>
        <p:spPr/>
        <p:txBody>
          <a:bodyPr/>
          <a:lstStyle/>
          <a:p>
            <a:r>
              <a:rPr kumimoji="1" lang="it-IT" altLang="ja-JP"/>
              <a:t>ATWS 2021</a:t>
            </a:r>
            <a:endParaRPr kumimoji="1" lang="ja-JP" altLang="en-US"/>
          </a:p>
        </p:txBody>
      </p:sp>
      <p:sp>
        <p:nvSpPr>
          <p:cNvPr id="6" name="Slide Number Placeholder 5"/>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28868500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F0DE094A-80AF-4445-BA2B-6A07B3030584}" type="datetime1">
              <a:rPr kumimoji="1" lang="ja-JP" altLang="en-US" smtClean="0"/>
              <a:t>2023/2/17</a:t>
            </a:fld>
            <a:endParaRPr kumimoji="1" lang="ja-JP" altLang="en-US"/>
          </a:p>
        </p:txBody>
      </p:sp>
      <p:sp>
        <p:nvSpPr>
          <p:cNvPr id="6" name="Footer Placeholder 5"/>
          <p:cNvSpPr>
            <a:spLocks noGrp="1"/>
          </p:cNvSpPr>
          <p:nvPr>
            <p:ph type="ftr" sz="quarter" idx="11"/>
          </p:nvPr>
        </p:nvSpPr>
        <p:spPr/>
        <p:txBody>
          <a:bodyPr/>
          <a:lstStyle/>
          <a:p>
            <a:r>
              <a:rPr kumimoji="1" lang="it-IT" altLang="ja-JP"/>
              <a:t>ATWS 2021</a:t>
            </a:r>
            <a:endParaRPr kumimoji="1" lang="ja-JP" altLang="en-US"/>
          </a:p>
        </p:txBody>
      </p:sp>
      <p:sp>
        <p:nvSpPr>
          <p:cNvPr id="7" name="Slide Number Placeholder 6"/>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36439950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37157FD5-F1F8-4938-8387-04874155AE15}" type="datetime1">
              <a:rPr kumimoji="1" lang="ja-JP" altLang="en-US" smtClean="0"/>
              <a:t>2023/2/17</a:t>
            </a:fld>
            <a:endParaRPr kumimoji="1" lang="ja-JP" altLang="en-US"/>
          </a:p>
        </p:txBody>
      </p:sp>
      <p:sp>
        <p:nvSpPr>
          <p:cNvPr id="8" name="Footer Placeholder 7"/>
          <p:cNvSpPr>
            <a:spLocks noGrp="1"/>
          </p:cNvSpPr>
          <p:nvPr>
            <p:ph type="ftr" sz="quarter" idx="11"/>
          </p:nvPr>
        </p:nvSpPr>
        <p:spPr/>
        <p:txBody>
          <a:bodyPr/>
          <a:lstStyle/>
          <a:p>
            <a:r>
              <a:rPr kumimoji="1" lang="it-IT" altLang="ja-JP"/>
              <a:t>ATWS 2021</a:t>
            </a:r>
            <a:endParaRPr kumimoji="1" lang="ja-JP" altLang="en-US"/>
          </a:p>
        </p:txBody>
      </p:sp>
      <p:sp>
        <p:nvSpPr>
          <p:cNvPr id="9" name="Slide Number Placeholder 8"/>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14105656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44D8F47-FBF6-4BC9-85FA-08B4F5E99F14}" type="datetime1">
              <a:rPr kumimoji="1" lang="ja-JP" altLang="en-US" smtClean="0"/>
              <a:t>2023/2/17</a:t>
            </a:fld>
            <a:endParaRPr kumimoji="1" lang="ja-JP" altLang="en-US"/>
          </a:p>
        </p:txBody>
      </p:sp>
      <p:sp>
        <p:nvSpPr>
          <p:cNvPr id="4" name="Footer Placeholder 3"/>
          <p:cNvSpPr>
            <a:spLocks noGrp="1"/>
          </p:cNvSpPr>
          <p:nvPr>
            <p:ph type="ftr" sz="quarter" idx="11"/>
          </p:nvPr>
        </p:nvSpPr>
        <p:spPr/>
        <p:txBody>
          <a:bodyPr/>
          <a:lstStyle/>
          <a:p>
            <a:r>
              <a:rPr kumimoji="1" lang="it-IT" altLang="ja-JP"/>
              <a:t>ATWS 2021</a:t>
            </a:r>
            <a:endParaRPr kumimoji="1" lang="ja-JP" altLang="en-US"/>
          </a:p>
        </p:txBody>
      </p:sp>
      <p:sp>
        <p:nvSpPr>
          <p:cNvPr id="5" name="Slide Number Placeholder 4"/>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6466844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cxnSp>
        <p:nvCxnSpPr>
          <p:cNvPr id="5" name="直線コネクタ 4">
            <a:extLst>
              <a:ext uri="{FF2B5EF4-FFF2-40B4-BE49-F238E27FC236}">
                <a16:creationId xmlns:a16="http://schemas.microsoft.com/office/drawing/2014/main" id="{616A0E4C-839F-44AC-A007-A1D1FB331E25}"/>
              </a:ext>
            </a:extLst>
          </p:cNvPr>
          <p:cNvCxnSpPr>
            <a:cxnSpLocks/>
          </p:cNvCxnSpPr>
          <p:nvPr userDrawn="1"/>
        </p:nvCxnSpPr>
        <p:spPr>
          <a:xfrm>
            <a:off x="549000" y="944880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6" name="スライド番号プレースホルダー 10">
            <a:extLst>
              <a:ext uri="{FF2B5EF4-FFF2-40B4-BE49-F238E27FC236}">
                <a16:creationId xmlns:a16="http://schemas.microsoft.com/office/drawing/2014/main" id="{86ED8889-F867-4B9E-8F70-1E409038869D}"/>
              </a:ext>
            </a:extLst>
          </p:cNvPr>
          <p:cNvSpPr txBox="1">
            <a:spLocks/>
          </p:cNvSpPr>
          <p:nvPr userDrawn="1"/>
        </p:nvSpPr>
        <p:spPr>
          <a:xfrm>
            <a:off x="4843463" y="9333797"/>
            <a:ext cx="1543050" cy="527403"/>
          </a:xfrm>
          <a:prstGeom prst="rect">
            <a:avLst/>
          </a:prstGeom>
        </p:spPr>
        <p:txBody>
          <a:bodyPr vert="horz" lIns="91440" tIns="45720" rIns="91440" bIns="45720" rtlCol="0" anchor="ctr"/>
          <a:lstStyle>
            <a:defPPr>
              <a:defRPr lang="en-US"/>
            </a:defPPr>
            <a:lvl1pPr marL="0" algn="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8F343825-B88D-493D-A759-6305F1E8C2F7}" type="slidenum">
              <a:rPr kumimoji="1" lang="ja-JP" altLang="en-US" smtClean="0"/>
              <a:pPr/>
              <a:t>‹#›</a:t>
            </a:fld>
            <a:endParaRPr kumimoji="1" lang="ja-JP" altLang="en-US"/>
          </a:p>
        </p:txBody>
      </p:sp>
    </p:spTree>
    <p:extLst>
      <p:ext uri="{BB962C8B-B14F-4D97-AF65-F5344CB8AC3E}">
        <p14:creationId xmlns:p14="http://schemas.microsoft.com/office/powerpoint/2010/main" val="18799284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596064E-FBC0-4369-93E3-B073CAEDF3B2}" type="datetime1">
              <a:rPr kumimoji="1" lang="ja-JP" altLang="en-US" smtClean="0"/>
              <a:t>2023/2/17</a:t>
            </a:fld>
            <a:endParaRPr kumimoji="1" lang="ja-JP" altLang="en-US"/>
          </a:p>
        </p:txBody>
      </p:sp>
      <p:sp>
        <p:nvSpPr>
          <p:cNvPr id="6" name="Footer Placeholder 5"/>
          <p:cNvSpPr>
            <a:spLocks noGrp="1"/>
          </p:cNvSpPr>
          <p:nvPr>
            <p:ph type="ftr" sz="quarter" idx="11"/>
          </p:nvPr>
        </p:nvSpPr>
        <p:spPr/>
        <p:txBody>
          <a:bodyPr/>
          <a:lstStyle/>
          <a:p>
            <a:r>
              <a:rPr kumimoji="1" lang="it-IT" altLang="ja-JP"/>
              <a:t>ATWS 2021</a:t>
            </a:r>
            <a:endParaRPr kumimoji="1" lang="ja-JP" altLang="en-US"/>
          </a:p>
        </p:txBody>
      </p:sp>
      <p:sp>
        <p:nvSpPr>
          <p:cNvPr id="7" name="Slide Number Placeholder 6"/>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cxnSp>
        <p:nvCxnSpPr>
          <p:cNvPr id="8" name="直線コネクタ 7">
            <a:extLst>
              <a:ext uri="{FF2B5EF4-FFF2-40B4-BE49-F238E27FC236}">
                <a16:creationId xmlns:a16="http://schemas.microsoft.com/office/drawing/2014/main" id="{F9B2A1AE-C818-47E2-BB0F-DCF1D425BFE0}"/>
              </a:ext>
            </a:extLst>
          </p:cNvPr>
          <p:cNvCxnSpPr>
            <a:cxnSpLocks/>
          </p:cNvCxnSpPr>
          <p:nvPr userDrawn="1"/>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Tree>
    <p:extLst>
      <p:ext uri="{BB962C8B-B14F-4D97-AF65-F5344CB8AC3E}">
        <p14:creationId xmlns:p14="http://schemas.microsoft.com/office/powerpoint/2010/main" val="5226507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F16D8C7-EB04-40D5-B79B-DBA03BF7BEA9}" type="datetime1">
              <a:rPr kumimoji="1" lang="ja-JP" altLang="en-US" smtClean="0"/>
              <a:t>2023/2/17</a:t>
            </a:fld>
            <a:endParaRPr kumimoji="1" lang="ja-JP" altLang="en-US"/>
          </a:p>
        </p:txBody>
      </p:sp>
      <p:sp>
        <p:nvSpPr>
          <p:cNvPr id="6" name="Footer Placeholder 5"/>
          <p:cNvSpPr>
            <a:spLocks noGrp="1"/>
          </p:cNvSpPr>
          <p:nvPr>
            <p:ph type="ftr" sz="quarter" idx="11"/>
          </p:nvPr>
        </p:nvSpPr>
        <p:spPr/>
        <p:txBody>
          <a:bodyPr/>
          <a:lstStyle/>
          <a:p>
            <a:r>
              <a:rPr kumimoji="1" lang="it-IT" altLang="ja-JP"/>
              <a:t>ATWS 2021</a:t>
            </a:r>
            <a:endParaRPr kumimoji="1" lang="ja-JP" altLang="en-US"/>
          </a:p>
        </p:txBody>
      </p:sp>
      <p:sp>
        <p:nvSpPr>
          <p:cNvPr id="7" name="Slide Number Placeholder 6"/>
          <p:cNvSpPr>
            <a:spLocks noGrp="1"/>
          </p:cNvSpPr>
          <p:nvPr>
            <p:ph type="sldNum" sz="quarter" idx="12"/>
          </p:nvPr>
        </p:nvSpPr>
        <p:spPr/>
        <p:txBody>
          <a:body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2696674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C8A7D80-1A50-41C2-BBE8-58AF5BA5C1CD}" type="datetime1">
              <a:rPr kumimoji="1" lang="ja-JP" altLang="en-US" smtClean="0"/>
              <a:t>2023/2/17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r>
              <a:rPr kumimoji="1" lang="it-IT" altLang="ja-JP"/>
              <a:t>ATWS 2021</a:t>
            </a:r>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F343825-B88D-493D-A759-6305F1E8C2F7}" type="slidenum">
              <a:rPr kumimoji="1" lang="ja-JP" altLang="en-US" smtClean="0"/>
              <a:t>‹#›</a:t>
            </a:fld>
            <a:endParaRPr kumimoji="1" lang="ja-JP" altLang="en-US"/>
          </a:p>
        </p:txBody>
      </p:sp>
    </p:spTree>
    <p:extLst>
      <p:ext uri="{BB962C8B-B14F-4D97-AF65-F5344CB8AC3E}">
        <p14:creationId xmlns:p14="http://schemas.microsoft.com/office/powerpoint/2010/main" val="338760374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4.xml"/><Relationship Id="rId7" Type="http://schemas.openxmlformats.org/officeDocument/2006/relationships/slide" Target="slide9.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slide" Target="slide7.xml"/><Relationship Id="rId5" Type="http://schemas.openxmlformats.org/officeDocument/2006/relationships/slide" Target="slide8.xml"/><Relationship Id="rId4" Type="http://schemas.openxmlformats.org/officeDocument/2006/relationships/slide" Target="slide6.xml"/><Relationship Id="rId9" Type="http://schemas.openxmlformats.org/officeDocument/2006/relationships/slide" Target="slide3.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ACF4BC3A-4074-4268-999A-C8FB6F074981}"/>
              </a:ext>
            </a:extLst>
          </p:cNvPr>
          <p:cNvSpPr txBox="1"/>
          <p:nvPr/>
        </p:nvSpPr>
        <p:spPr>
          <a:xfrm>
            <a:off x="369000" y="1332888"/>
            <a:ext cx="6120000" cy="369332"/>
          </a:xfrm>
          <a:prstGeom prst="rect">
            <a:avLst/>
          </a:prstGeom>
          <a:noFill/>
        </p:spPr>
        <p:txBody>
          <a:bodyPr wrap="square" rtlCol="0">
            <a:spAutoFit/>
          </a:bodyPr>
          <a:lstStyle/>
          <a:p>
            <a:pPr algn="ctr"/>
            <a:r>
              <a:rPr lang="en-US" altLang="ja-JP" dirty="0" err="1"/>
              <a:t>Mitsuishi</a:t>
            </a:r>
            <a:r>
              <a:rPr lang="en-US" altLang="ja-JP" dirty="0"/>
              <a:t> Kombu Travel – </a:t>
            </a:r>
            <a:r>
              <a:rPr lang="en-US" altLang="ja-JP" dirty="0" err="1"/>
              <a:t>Shinhidaka</a:t>
            </a:r>
            <a:r>
              <a:rPr lang="en-US" altLang="ja-JP" dirty="0"/>
              <a:t> Cycling Journey</a:t>
            </a:r>
            <a:endParaRPr kumimoji="1" lang="en-US" altLang="ja-JP" sz="2400" dirty="0" smtClean="0"/>
          </a:p>
        </p:txBody>
      </p:sp>
      <p:cxnSp>
        <p:nvCxnSpPr>
          <p:cNvPr id="9" name="直線コネクタ 8">
            <a:extLst>
              <a:ext uri="{FF2B5EF4-FFF2-40B4-BE49-F238E27FC236}">
                <a16:creationId xmlns:a16="http://schemas.microsoft.com/office/drawing/2014/main" id="{AE70E012-34D6-43C7-9F0D-D06AC10AFEF7}"/>
              </a:ext>
            </a:extLst>
          </p:cNvPr>
          <p:cNvCxnSpPr>
            <a:cxnSpLocks/>
          </p:cNvCxnSpPr>
          <p:nvPr/>
        </p:nvCxnSpPr>
        <p:spPr>
          <a:xfrm>
            <a:off x="549000" y="1800222"/>
            <a:ext cx="5760000" cy="0"/>
          </a:xfrm>
          <a:prstGeom prst="line">
            <a:avLst/>
          </a:prstGeom>
        </p:spPr>
        <p:style>
          <a:lnRef idx="1">
            <a:schemeClr val="accent6"/>
          </a:lnRef>
          <a:fillRef idx="0">
            <a:schemeClr val="accent6"/>
          </a:fillRef>
          <a:effectRef idx="0">
            <a:schemeClr val="accent6"/>
          </a:effectRef>
          <a:fontRef idx="minor">
            <a:schemeClr val="tx1"/>
          </a:fontRef>
        </p:style>
      </p:cxnSp>
      <p:sp>
        <p:nvSpPr>
          <p:cNvPr id="27" name="テキスト ボックス 26">
            <a:extLst>
              <a:ext uri="{FF2B5EF4-FFF2-40B4-BE49-F238E27FC236}">
                <a16:creationId xmlns:a16="http://schemas.microsoft.com/office/drawing/2014/main" id="{D8F9EB2F-C90C-4BF9-8788-615C869A84E5}"/>
              </a:ext>
            </a:extLst>
          </p:cNvPr>
          <p:cNvSpPr txBox="1"/>
          <p:nvPr/>
        </p:nvSpPr>
        <p:spPr>
          <a:xfrm>
            <a:off x="7659076" y="1153135"/>
            <a:ext cx="2520000" cy="738664"/>
          </a:xfrm>
          <a:prstGeom prst="accentCallout1">
            <a:avLst>
              <a:gd name="adj1" fmla="val 18750"/>
              <a:gd name="adj2" fmla="val -8333"/>
              <a:gd name="adj3" fmla="val 19213"/>
              <a:gd name="adj4" fmla="val -26178"/>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ツアータイトル</a:t>
            </a:r>
            <a:endParaRPr kumimoji="1" lang="en-US" altLang="ja-JP" sz="1200" dirty="0">
              <a:solidFill>
                <a:schemeClr val="accent2">
                  <a:lumMod val="75000"/>
                </a:schemeClr>
              </a:solidFill>
            </a:endParaRPr>
          </a:p>
          <a:p>
            <a:r>
              <a:rPr lang="ja-JP" altLang="ja-JP" sz="1000" dirty="0"/>
              <a:t>シンプルでかつ具体的に書く。最大</a:t>
            </a:r>
            <a:r>
              <a:rPr lang="en-US" altLang="ja-JP" sz="1000" dirty="0"/>
              <a:t>55</a:t>
            </a:r>
            <a:r>
              <a:rPr lang="ja-JP" altLang="ja-JP" sz="1000" dirty="0"/>
              <a:t>文字</a:t>
            </a:r>
            <a:r>
              <a:rPr lang="ja-JP" altLang="en-US" sz="1000" dirty="0"/>
              <a:t>。</a:t>
            </a:r>
            <a:r>
              <a:rPr lang="ja-JP" altLang="ja-JP" sz="1000" dirty="0"/>
              <a:t>メインアクティビティと場所を示すのが理想。</a:t>
            </a:r>
            <a:endParaRPr kumimoji="1" lang="ja-JP" altLang="en-US" sz="1000" dirty="0">
              <a:solidFill>
                <a:schemeClr val="accent2">
                  <a:lumMod val="75000"/>
                </a:schemeClr>
              </a:solidFill>
            </a:endParaRPr>
          </a:p>
        </p:txBody>
      </p:sp>
      <p:sp>
        <p:nvSpPr>
          <p:cNvPr id="31" name="テキスト ボックス 30">
            <a:extLst>
              <a:ext uri="{FF2B5EF4-FFF2-40B4-BE49-F238E27FC236}">
                <a16:creationId xmlns:a16="http://schemas.microsoft.com/office/drawing/2014/main" id="{8C111EB7-D4F5-4DDB-8BDF-140C0E006992}"/>
              </a:ext>
            </a:extLst>
          </p:cNvPr>
          <p:cNvSpPr txBox="1"/>
          <p:nvPr/>
        </p:nvSpPr>
        <p:spPr>
          <a:xfrm>
            <a:off x="7659076" y="3257425"/>
            <a:ext cx="2520000" cy="396000"/>
          </a:xfrm>
          <a:prstGeom prst="accentCallout1">
            <a:avLst>
              <a:gd name="adj1" fmla="val 18750"/>
              <a:gd name="adj2" fmla="val -8333"/>
              <a:gd name="adj3" fmla="val 18967"/>
              <a:gd name="adj4" fmla="val -27262"/>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イメージ写真</a:t>
            </a:r>
            <a:endParaRPr kumimoji="1" lang="en-US" altLang="ja-JP" sz="1200" dirty="0">
              <a:solidFill>
                <a:schemeClr val="accent2">
                  <a:lumMod val="75000"/>
                </a:schemeClr>
              </a:solidFill>
            </a:endParaRPr>
          </a:p>
          <a:p>
            <a:r>
              <a:rPr kumimoji="1" lang="en-US" altLang="ja-JP" sz="1000" dirty="0">
                <a:solidFill>
                  <a:schemeClr val="tx1"/>
                </a:solidFill>
              </a:rPr>
              <a:t>PSA 4</a:t>
            </a:r>
            <a:r>
              <a:rPr kumimoji="1" lang="ja-JP" altLang="en-US" sz="1000" dirty="0">
                <a:solidFill>
                  <a:schemeClr val="tx1"/>
                </a:solidFill>
              </a:rPr>
              <a:t>枚程度（解像度は問わない）</a:t>
            </a:r>
          </a:p>
        </p:txBody>
      </p:sp>
      <p:sp>
        <p:nvSpPr>
          <p:cNvPr id="26" name="テキスト ボックス 25">
            <a:extLst>
              <a:ext uri="{FF2B5EF4-FFF2-40B4-BE49-F238E27FC236}">
                <a16:creationId xmlns:a16="http://schemas.microsoft.com/office/drawing/2014/main" id="{07F57C5F-39C8-4FDF-B765-8C445907F822}"/>
              </a:ext>
            </a:extLst>
          </p:cNvPr>
          <p:cNvSpPr txBox="1"/>
          <p:nvPr/>
        </p:nvSpPr>
        <p:spPr>
          <a:xfrm>
            <a:off x="7659076" y="159236"/>
            <a:ext cx="2520000" cy="246221"/>
          </a:xfrm>
          <a:prstGeom prst="accentCallout1">
            <a:avLst>
              <a:gd name="adj1" fmla="val 18750"/>
              <a:gd name="adj2" fmla="val -8333"/>
              <a:gd name="adj3" fmla="val 18530"/>
              <a:gd name="adj4" fmla="val -25681"/>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kumimoji="1" lang="en-US" altLang="ja-JP" sz="1000" dirty="0">
              <a:solidFill>
                <a:schemeClr val="tx1"/>
              </a:solidFill>
            </a:endParaRPr>
          </a:p>
        </p:txBody>
      </p:sp>
      <p:sp>
        <p:nvSpPr>
          <p:cNvPr id="38" name="テキスト ボックス 37">
            <a:extLst>
              <a:ext uri="{FF2B5EF4-FFF2-40B4-BE49-F238E27FC236}">
                <a16:creationId xmlns:a16="http://schemas.microsoft.com/office/drawing/2014/main" id="{DE407331-04BF-47A0-A0E7-8E0E20902C79}"/>
              </a:ext>
            </a:extLst>
          </p:cNvPr>
          <p:cNvSpPr txBox="1"/>
          <p:nvPr/>
        </p:nvSpPr>
        <p:spPr>
          <a:xfrm>
            <a:off x="7659076" y="5438861"/>
            <a:ext cx="2520000" cy="1008000"/>
          </a:xfrm>
          <a:prstGeom prst="accentCallout1">
            <a:avLst>
              <a:gd name="adj1" fmla="val 18750"/>
              <a:gd name="adj2" fmla="val -8333"/>
              <a:gd name="adj3" fmla="val 18393"/>
              <a:gd name="adj4" fmla="val -24076"/>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ストーリー</a:t>
            </a:r>
            <a:endParaRPr kumimoji="1" lang="en-US" altLang="ja-JP" sz="1200" dirty="0">
              <a:solidFill>
                <a:schemeClr val="accent2">
                  <a:lumMod val="75000"/>
                </a:schemeClr>
              </a:solidFill>
            </a:endParaRPr>
          </a:p>
          <a:p>
            <a:r>
              <a:rPr lang="ja-JP" altLang="ja-JP" sz="1000" dirty="0"/>
              <a:t>（</a:t>
            </a:r>
            <a:r>
              <a:rPr lang="en-US" altLang="ja-JP" sz="1000" dirty="0"/>
              <a:t>150</a:t>
            </a:r>
            <a:r>
              <a:rPr lang="ja-JP" altLang="ja-JP" sz="1000" dirty="0"/>
              <a:t>語まで。最大</a:t>
            </a:r>
            <a:r>
              <a:rPr lang="en-US" altLang="ja-JP" sz="1000" dirty="0"/>
              <a:t>2,000</a:t>
            </a:r>
            <a:r>
              <a:rPr lang="ja-JP" altLang="ja-JP" sz="1000" dirty="0"/>
              <a:t>文字）</a:t>
            </a:r>
            <a:endParaRPr lang="en-US" altLang="ja-JP" sz="1000" dirty="0"/>
          </a:p>
          <a:p>
            <a:r>
              <a:rPr lang="ja-JP" altLang="ja-JP" sz="1000" dirty="0"/>
              <a:t>ツアーのストーリー、特別な点は何なのかを伝える。高い次元の話で、宿泊、交通、食事といった旅行の構成要素の話ではない。</a:t>
            </a:r>
            <a:endParaRPr kumimoji="1" lang="ja-JP" altLang="en-US" sz="1000" dirty="0">
              <a:solidFill>
                <a:schemeClr val="accent2">
                  <a:lumMod val="75000"/>
                </a:schemeClr>
              </a:solidFill>
            </a:endParaRPr>
          </a:p>
        </p:txBody>
      </p:sp>
      <p:sp>
        <p:nvSpPr>
          <p:cNvPr id="2" name="正方形/長方形 1"/>
          <p:cNvSpPr/>
          <p:nvPr/>
        </p:nvSpPr>
        <p:spPr>
          <a:xfrm>
            <a:off x="549000" y="4102047"/>
            <a:ext cx="5760000" cy="2031325"/>
          </a:xfrm>
          <a:prstGeom prst="rect">
            <a:avLst/>
          </a:prstGeom>
        </p:spPr>
        <p:txBody>
          <a:bodyPr wrap="square">
            <a:spAutoFit/>
          </a:bodyPr>
          <a:lstStyle/>
          <a:p>
            <a:r>
              <a:rPr lang="en-US" altLang="ja-JP" sz="1400" dirty="0"/>
              <a:t>Kombu or kelp is an emerging cooking ingredient attracting attention globally. </a:t>
            </a:r>
            <a:r>
              <a:rPr lang="en-US" altLang="ja-JP" sz="1400" dirty="0" err="1"/>
              <a:t>Mitsuishi</a:t>
            </a:r>
            <a:r>
              <a:rPr lang="en-US" altLang="ja-JP" sz="1400" dirty="0"/>
              <a:t> Kombu, one of the most renowned in the world, is harvested here at </a:t>
            </a:r>
            <a:r>
              <a:rPr lang="en-US" altLang="ja-JP" sz="1400" dirty="0" err="1"/>
              <a:t>Shinhidaka-cho</a:t>
            </a:r>
            <a:r>
              <a:rPr lang="en-US" altLang="ja-JP" sz="1400" dirty="0"/>
              <a:t>, Hokkaido. Kombu (Kelp) is an ingredient with a strong association with various rituals and seasonal events. It has a long history and association with cultures, and an indispensable part of the people of </a:t>
            </a:r>
            <a:r>
              <a:rPr lang="en-US" altLang="ja-JP" sz="1400" dirty="0" err="1"/>
              <a:t>Shinhidaka-cho</a:t>
            </a:r>
            <a:r>
              <a:rPr lang="en-US" altLang="ja-JP" sz="1400" dirty="0"/>
              <a:t> in every aspect of their life. This cycling tour highlights the importance of Kombu (kelp), an essential part of Japanese tradition and cuisine, and helps participants feel the significance of the Kombu (kelp) industry that supports the local economy with all of their five senses.</a:t>
            </a:r>
            <a:endParaRPr lang="ja-JP" altLang="en-US" sz="1400" dirty="0"/>
          </a:p>
        </p:txBody>
      </p:sp>
      <p:pic>
        <p:nvPicPr>
          <p:cNvPr id="8" name="図 7"/>
          <p:cNvPicPr>
            <a:picLocks noChangeAspect="1"/>
          </p:cNvPicPr>
          <p:nvPr/>
        </p:nvPicPr>
        <p:blipFill rotWithShape="1">
          <a:blip r:embed="rId2" cstate="hqprint">
            <a:extLst>
              <a:ext uri="{28A0092B-C50C-407E-A947-70E740481C1C}">
                <a14:useLocalDpi xmlns:a14="http://schemas.microsoft.com/office/drawing/2010/main" val="0"/>
              </a:ext>
            </a:extLst>
          </a:blip>
          <a:srcRect t="4963" b="4963"/>
          <a:stretch/>
        </p:blipFill>
        <p:spPr>
          <a:xfrm>
            <a:off x="3429000" y="2203112"/>
            <a:ext cx="2168033" cy="1626025"/>
          </a:xfrm>
          <a:prstGeom prst="rect">
            <a:avLst/>
          </a:prstGeom>
        </p:spPr>
      </p:pic>
      <p:pic>
        <p:nvPicPr>
          <p:cNvPr id="10" name="図 9"/>
          <p:cNvPicPr>
            <a:picLocks noChangeAspect="1"/>
          </p:cNvPicPr>
          <p:nvPr/>
        </p:nvPicPr>
        <p:blipFill rotWithShape="1">
          <a:blip r:embed="rId3" cstate="hqprint">
            <a:extLst>
              <a:ext uri="{28A0092B-C50C-407E-A947-70E740481C1C}">
                <a14:useLocalDpi xmlns:a14="http://schemas.microsoft.com/office/drawing/2010/main" val="0"/>
              </a:ext>
            </a:extLst>
          </a:blip>
          <a:srcRect l="5567" r="5567"/>
          <a:stretch/>
        </p:blipFill>
        <p:spPr>
          <a:xfrm>
            <a:off x="1246507" y="2204213"/>
            <a:ext cx="2168033" cy="1626025"/>
          </a:xfrm>
          <a:prstGeom prst="rect">
            <a:avLst/>
          </a:prstGeom>
        </p:spPr>
      </p:pic>
    </p:spTree>
    <p:extLst>
      <p:ext uri="{BB962C8B-B14F-4D97-AF65-F5344CB8AC3E}">
        <p14:creationId xmlns:p14="http://schemas.microsoft.com/office/powerpoint/2010/main" val="16536010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6" name="正方形/長方形 5">
            <a:extLst>
              <a:ext uri="{FF2B5EF4-FFF2-40B4-BE49-F238E27FC236}">
                <a16:creationId xmlns:a16="http://schemas.microsoft.com/office/drawing/2014/main" id="{CEFFD673-F244-40C2-844D-516F6550AF6C}"/>
              </a:ext>
            </a:extLst>
          </p:cNvPr>
          <p:cNvSpPr/>
          <p:nvPr/>
        </p:nvSpPr>
        <p:spPr>
          <a:xfrm>
            <a:off x="549000" y="788218"/>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dirty="0"/>
              <a:t>Disclaimer</a:t>
            </a:r>
            <a:endParaRPr kumimoji="1" lang="ja-JP" altLang="en-US" sz="2400" dirty="0"/>
          </a:p>
        </p:txBody>
      </p:sp>
      <p:sp>
        <p:nvSpPr>
          <p:cNvPr id="11" name="正方形/長方形 10">
            <a:extLst>
              <a:ext uri="{FF2B5EF4-FFF2-40B4-BE49-F238E27FC236}">
                <a16:creationId xmlns:a16="http://schemas.microsoft.com/office/drawing/2014/main" id="{30B0DB75-1DB7-49F2-A4B8-7648C96DD90F}"/>
              </a:ext>
            </a:extLst>
          </p:cNvPr>
          <p:cNvSpPr/>
          <p:nvPr/>
        </p:nvSpPr>
        <p:spPr>
          <a:xfrm>
            <a:off x="536774" y="8203045"/>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Tour Operator</a:t>
            </a:r>
            <a:r>
              <a:rPr kumimoji="1" lang="ja-JP" altLang="en-US" sz="1400" b="1" dirty="0"/>
              <a:t> </a:t>
            </a:r>
            <a:r>
              <a:rPr kumimoji="1" lang="en-US" altLang="ja-JP" sz="1400" b="1" dirty="0"/>
              <a:t>/</a:t>
            </a:r>
            <a:r>
              <a:rPr kumimoji="1" lang="ja-JP" altLang="en-US" sz="1400" b="1" dirty="0"/>
              <a:t> </a:t>
            </a:r>
            <a:r>
              <a:rPr kumimoji="1" lang="en-US" altLang="ja-JP" sz="1400" b="1" dirty="0"/>
              <a:t>Contact</a:t>
            </a:r>
            <a:endParaRPr kumimoji="1" lang="ja-JP" altLang="en-US" sz="1400" b="1" dirty="0"/>
          </a:p>
        </p:txBody>
      </p:sp>
      <p:sp>
        <p:nvSpPr>
          <p:cNvPr id="13" name="正方形/長方形 12">
            <a:extLst>
              <a:ext uri="{FF2B5EF4-FFF2-40B4-BE49-F238E27FC236}">
                <a16:creationId xmlns:a16="http://schemas.microsoft.com/office/drawing/2014/main" id="{9EE24AF0-7957-4A3D-96AF-3327E389E2AF}"/>
              </a:ext>
            </a:extLst>
          </p:cNvPr>
          <p:cNvSpPr/>
          <p:nvPr/>
        </p:nvSpPr>
        <p:spPr>
          <a:xfrm>
            <a:off x="536774" y="8470911"/>
            <a:ext cx="5760000" cy="756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KNT-CT Holdings Co., Ltd.</a:t>
            </a:r>
          </a:p>
          <a:p>
            <a:pPr>
              <a:lnSpc>
                <a:spcPts val="1800"/>
              </a:lnSpc>
            </a:pPr>
            <a:r>
              <a:rPr kumimoji="1" lang="en-US" altLang="ja-JP" sz="1200" dirty="0"/>
              <a:t>2-6-1 Nishi-Shinjuku, Shinjuku-</a:t>
            </a:r>
            <a:r>
              <a:rPr kumimoji="1" lang="en-US" altLang="ja-JP" sz="1200" dirty="0" err="1"/>
              <a:t>ku</a:t>
            </a:r>
            <a:r>
              <a:rPr kumimoji="1" lang="en-US" altLang="ja-JP" sz="1200" dirty="0"/>
              <a:t>, Tokyo</a:t>
            </a:r>
          </a:p>
          <a:p>
            <a:pPr>
              <a:lnSpc>
                <a:spcPts val="1800"/>
              </a:lnSpc>
            </a:pPr>
            <a:r>
              <a:rPr kumimoji="1" lang="en-US" altLang="ja-JP" sz="1200" dirty="0"/>
              <a:t>y.miura662@kntct.com</a:t>
            </a:r>
          </a:p>
        </p:txBody>
      </p:sp>
      <p:sp>
        <p:nvSpPr>
          <p:cNvPr id="17" name="正方形/長方形 16">
            <a:extLst>
              <a:ext uri="{FF2B5EF4-FFF2-40B4-BE49-F238E27FC236}">
                <a16:creationId xmlns:a16="http://schemas.microsoft.com/office/drawing/2014/main" id="{EABAB44A-7278-4AFB-9BE9-4C958A2D5F02}"/>
              </a:ext>
            </a:extLst>
          </p:cNvPr>
          <p:cNvSpPr/>
          <p:nvPr/>
        </p:nvSpPr>
        <p:spPr>
          <a:xfrm>
            <a:off x="536774" y="7095012"/>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Partner Company</a:t>
            </a:r>
            <a:endParaRPr kumimoji="1" lang="ja-JP" altLang="en-US" sz="1400" b="1" dirty="0"/>
          </a:p>
        </p:txBody>
      </p:sp>
      <p:sp>
        <p:nvSpPr>
          <p:cNvPr id="28" name="正方形/長方形 27">
            <a:extLst>
              <a:ext uri="{FF2B5EF4-FFF2-40B4-BE49-F238E27FC236}">
                <a16:creationId xmlns:a16="http://schemas.microsoft.com/office/drawing/2014/main" id="{C3226D8A-1689-4154-A685-314A990547F8}"/>
              </a:ext>
            </a:extLst>
          </p:cNvPr>
          <p:cNvSpPr/>
          <p:nvPr/>
        </p:nvSpPr>
        <p:spPr>
          <a:xfrm>
            <a:off x="536774" y="1175499"/>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Disclaimer</a:t>
            </a:r>
            <a:endParaRPr kumimoji="1" lang="ja-JP" altLang="en-US" sz="1400" b="1" dirty="0"/>
          </a:p>
        </p:txBody>
      </p:sp>
      <p:sp>
        <p:nvSpPr>
          <p:cNvPr id="30" name="正方形/長方形 29">
            <a:extLst>
              <a:ext uri="{FF2B5EF4-FFF2-40B4-BE49-F238E27FC236}">
                <a16:creationId xmlns:a16="http://schemas.microsoft.com/office/drawing/2014/main" id="{46434573-0357-4F8F-9611-6CB07DAD4111}"/>
              </a:ext>
            </a:extLst>
          </p:cNvPr>
          <p:cNvSpPr/>
          <p:nvPr/>
        </p:nvSpPr>
        <p:spPr>
          <a:xfrm>
            <a:off x="536774" y="1504076"/>
            <a:ext cx="5760000" cy="4855874"/>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We are not liable or responsible for any damages or injuries caused by the following actions and/or reasons:</a:t>
            </a:r>
          </a:p>
          <a:p>
            <a:pPr>
              <a:lnSpc>
                <a:spcPts val="1800"/>
              </a:lnSpc>
            </a:pPr>
            <a:endParaRPr kumimoji="1" lang="en-US" altLang="ja-JP" sz="1200" dirty="0"/>
          </a:p>
          <a:p>
            <a:pPr>
              <a:lnSpc>
                <a:spcPts val="1800"/>
              </a:lnSpc>
            </a:pPr>
            <a:r>
              <a:rPr kumimoji="1" lang="ja-JP" altLang="en-US" sz="1200" dirty="0"/>
              <a:t>・</a:t>
            </a:r>
            <a:r>
              <a:rPr kumimoji="1" lang="en-US" altLang="ja-JP" sz="1200" dirty="0"/>
              <a:t>Willful or gross negligence caused by insurance policy holders, other insured persons </a:t>
            </a:r>
            <a:endParaRPr kumimoji="1" lang="en-US" altLang="ja-JP" sz="1200" dirty="0" smtClean="0"/>
          </a:p>
          <a:p>
            <a:pPr>
              <a:lnSpc>
                <a:spcPts val="1800"/>
              </a:lnSpc>
            </a:pPr>
            <a:r>
              <a:rPr kumimoji="1" lang="en-US" altLang="ja-JP" sz="1200" dirty="0"/>
              <a:t> </a:t>
            </a:r>
            <a:r>
              <a:rPr kumimoji="1" lang="en-US" altLang="ja-JP" sz="1200" dirty="0" smtClean="0"/>
              <a:t>   and </a:t>
            </a:r>
            <a:r>
              <a:rPr kumimoji="1" lang="en-US" altLang="ja-JP" sz="1200" dirty="0"/>
              <a:t>insurance beneficiaries</a:t>
            </a:r>
          </a:p>
          <a:p>
            <a:pPr>
              <a:lnSpc>
                <a:spcPts val="1800"/>
              </a:lnSpc>
            </a:pPr>
            <a:r>
              <a:rPr kumimoji="1" lang="ja-JP" altLang="en-US" sz="1200" dirty="0"/>
              <a:t>・</a:t>
            </a:r>
            <a:r>
              <a:rPr kumimoji="1" lang="en-US" altLang="ja-JP" sz="1200" dirty="0"/>
              <a:t>Fights, suicides and criminal behavior</a:t>
            </a:r>
          </a:p>
          <a:p>
            <a:pPr>
              <a:lnSpc>
                <a:spcPts val="1800"/>
              </a:lnSpc>
            </a:pPr>
            <a:r>
              <a:rPr kumimoji="1" lang="ja-JP" altLang="en-US" sz="1200" dirty="0"/>
              <a:t>・</a:t>
            </a:r>
            <a:r>
              <a:rPr kumimoji="1" lang="en-US" altLang="ja-JP" sz="1200" dirty="0"/>
              <a:t>Traffic accidents whether or not drivers are insured, the driving of motorcycles without </a:t>
            </a:r>
            <a:r>
              <a:rPr kumimoji="1" lang="en-US" altLang="ja-JP" sz="1200" dirty="0" smtClean="0"/>
              <a:t> </a:t>
            </a:r>
          </a:p>
          <a:p>
            <a:pPr>
              <a:lnSpc>
                <a:spcPts val="1800"/>
              </a:lnSpc>
            </a:pPr>
            <a:r>
              <a:rPr kumimoji="1" lang="en-US" altLang="ja-JP" sz="1200" dirty="0"/>
              <a:t> </a:t>
            </a:r>
            <a:r>
              <a:rPr kumimoji="1" lang="en-US" altLang="ja-JP" sz="1200" dirty="0" smtClean="0"/>
              <a:t>    licenses</a:t>
            </a:r>
            <a:r>
              <a:rPr kumimoji="1" lang="en-US" altLang="ja-JP" sz="1200" dirty="0"/>
              <a:t>, driving under the influence of alcohol and/or drugs, whether prescription or </a:t>
            </a:r>
            <a:endParaRPr kumimoji="1" lang="en-US" altLang="ja-JP" sz="1200" dirty="0" smtClean="0"/>
          </a:p>
          <a:p>
            <a:pPr>
              <a:lnSpc>
                <a:spcPts val="1800"/>
              </a:lnSpc>
            </a:pPr>
            <a:r>
              <a:rPr kumimoji="1" lang="en-US" altLang="ja-JP" sz="1200" dirty="0"/>
              <a:t> </a:t>
            </a:r>
            <a:r>
              <a:rPr kumimoji="1" lang="en-US" altLang="ja-JP" sz="1200" dirty="0" smtClean="0"/>
              <a:t>    illegal</a:t>
            </a:r>
            <a:endParaRPr kumimoji="1" lang="en-US" altLang="ja-JP" sz="1200" dirty="0"/>
          </a:p>
          <a:p>
            <a:pPr>
              <a:lnSpc>
                <a:spcPts val="1800"/>
              </a:lnSpc>
            </a:pPr>
            <a:r>
              <a:rPr kumimoji="1" lang="ja-JP" altLang="en-US" sz="1200" dirty="0"/>
              <a:t>・</a:t>
            </a:r>
            <a:r>
              <a:rPr kumimoji="1" lang="en-US" altLang="ja-JP" sz="1200" dirty="0"/>
              <a:t>Brain and other diseases, insanity</a:t>
            </a:r>
          </a:p>
          <a:p>
            <a:pPr>
              <a:lnSpc>
                <a:spcPts val="1800"/>
              </a:lnSpc>
            </a:pPr>
            <a:r>
              <a:rPr kumimoji="1" lang="ja-JP" altLang="en-US" sz="1200" dirty="0"/>
              <a:t>・</a:t>
            </a:r>
            <a:r>
              <a:rPr kumimoji="1" lang="en-US" altLang="ja-JP" sz="1200" dirty="0"/>
              <a:t>Pregnancy, childbirth, premature birth, abortion</a:t>
            </a:r>
          </a:p>
          <a:p>
            <a:pPr>
              <a:lnSpc>
                <a:spcPts val="1800"/>
              </a:lnSpc>
            </a:pPr>
            <a:r>
              <a:rPr kumimoji="1" lang="ja-JP" altLang="en-US" sz="1200" dirty="0"/>
              <a:t>・</a:t>
            </a:r>
            <a:r>
              <a:rPr kumimoji="1" lang="en-US" altLang="ja-JP" sz="1200" dirty="0"/>
              <a:t>Surgical operations (except for accidents caused by us)</a:t>
            </a:r>
          </a:p>
          <a:p>
            <a:pPr>
              <a:lnSpc>
                <a:spcPts val="1800"/>
              </a:lnSpc>
            </a:pPr>
            <a:r>
              <a:rPr kumimoji="1" lang="ja-JP" altLang="en-US" sz="1200" dirty="0"/>
              <a:t>・</a:t>
            </a:r>
            <a:r>
              <a:rPr kumimoji="1" lang="en-US" altLang="ja-JP" sz="1200" dirty="0"/>
              <a:t>Accidents and riots related to wars and revolutions</a:t>
            </a:r>
          </a:p>
          <a:p>
            <a:pPr>
              <a:lnSpc>
                <a:spcPts val="1800"/>
              </a:lnSpc>
            </a:pPr>
            <a:r>
              <a:rPr kumimoji="1" lang="ja-JP" altLang="en-US" sz="1200" dirty="0"/>
              <a:t>・</a:t>
            </a:r>
            <a:r>
              <a:rPr kumimoji="1" lang="en-US" altLang="ja-JP" sz="1200" dirty="0"/>
              <a:t>Earthquakes, volcanic eruptions, tsunamis, and other Acts of God</a:t>
            </a:r>
          </a:p>
          <a:p>
            <a:pPr>
              <a:lnSpc>
                <a:spcPts val="1800"/>
              </a:lnSpc>
            </a:pPr>
            <a:r>
              <a:rPr kumimoji="1" lang="ja-JP" altLang="en-US" sz="1200" dirty="0"/>
              <a:t>・</a:t>
            </a:r>
            <a:r>
              <a:rPr kumimoji="1" lang="en-US" altLang="ja-JP" sz="1200" dirty="0"/>
              <a:t>Nuclear contamination caused by nuclear accidents</a:t>
            </a:r>
          </a:p>
          <a:p>
            <a:pPr>
              <a:lnSpc>
                <a:spcPts val="1800"/>
              </a:lnSpc>
            </a:pPr>
            <a:r>
              <a:rPr kumimoji="1" lang="ja-JP" altLang="en-US" sz="1200" dirty="0"/>
              <a:t>・</a:t>
            </a:r>
            <a:r>
              <a:rPr kumimoji="1" lang="en-US" altLang="ja-JP" sz="1200" dirty="0"/>
              <a:t>Mountain climbing using tools such as ice axes; rock climbing; luge; bobsled; skeleton </a:t>
            </a:r>
            <a:endParaRPr kumimoji="1" lang="en-US" altLang="ja-JP" sz="1200" dirty="0" smtClean="0"/>
          </a:p>
          <a:p>
            <a:pPr>
              <a:lnSpc>
                <a:spcPts val="1800"/>
              </a:lnSpc>
            </a:pPr>
            <a:r>
              <a:rPr kumimoji="1" lang="en-US" altLang="ja-JP" sz="1200" dirty="0"/>
              <a:t> </a:t>
            </a:r>
            <a:r>
              <a:rPr kumimoji="1" lang="en-US" altLang="ja-JP" sz="1200" dirty="0" smtClean="0"/>
              <a:t>   sports</a:t>
            </a:r>
            <a:r>
              <a:rPr kumimoji="1" lang="en-US" altLang="ja-JP" sz="1200" dirty="0"/>
              <a:t>; flying planes; sky diving; hang gliding; riding super-light powered machines such </a:t>
            </a:r>
            <a:endParaRPr kumimoji="1" lang="en-US" altLang="ja-JP" sz="1200" dirty="0" smtClean="0"/>
          </a:p>
          <a:p>
            <a:pPr>
              <a:lnSpc>
                <a:spcPts val="1800"/>
              </a:lnSpc>
            </a:pPr>
            <a:r>
              <a:rPr kumimoji="1" lang="en-US" altLang="ja-JP" sz="1200" dirty="0"/>
              <a:t> </a:t>
            </a:r>
            <a:r>
              <a:rPr kumimoji="1" lang="en-US" altLang="ja-JP" sz="1200" dirty="0" smtClean="0"/>
              <a:t>   as </a:t>
            </a:r>
            <a:r>
              <a:rPr kumimoji="1" lang="en-US" altLang="ja-JP" sz="1200" dirty="0"/>
              <a:t>motor hang gliders, micro light aircraft, and ultra light aircraft.</a:t>
            </a:r>
          </a:p>
          <a:p>
            <a:pPr>
              <a:lnSpc>
                <a:spcPts val="1800"/>
              </a:lnSpc>
            </a:pPr>
            <a:r>
              <a:rPr kumimoji="1" lang="ja-JP" altLang="en-US" sz="1200" dirty="0"/>
              <a:t>・</a:t>
            </a:r>
            <a:r>
              <a:rPr kumimoji="1" lang="en-US" altLang="ja-JP" sz="1200" dirty="0"/>
              <a:t>Racing, competing, performing and test driving of automobiles, motorcycles, </a:t>
            </a:r>
            <a:endParaRPr kumimoji="1" lang="en-US" altLang="ja-JP" sz="1200" dirty="0" smtClean="0"/>
          </a:p>
          <a:p>
            <a:pPr>
              <a:lnSpc>
                <a:spcPts val="1800"/>
              </a:lnSpc>
            </a:pPr>
            <a:r>
              <a:rPr kumimoji="1" lang="en-US" altLang="ja-JP" sz="1200" dirty="0"/>
              <a:t> </a:t>
            </a:r>
            <a:r>
              <a:rPr kumimoji="1" lang="en-US" altLang="ja-JP" sz="1200" dirty="0" smtClean="0"/>
              <a:t>   motorboats</a:t>
            </a:r>
            <a:r>
              <a:rPr kumimoji="1" lang="en-US" altLang="ja-JP" sz="1200" dirty="0"/>
              <a:t>, etc.</a:t>
            </a:r>
          </a:p>
          <a:p>
            <a:pPr>
              <a:lnSpc>
                <a:spcPts val="1800"/>
              </a:lnSpc>
            </a:pPr>
            <a:r>
              <a:rPr kumimoji="1" lang="ja-JP" altLang="en-US" sz="1200" dirty="0"/>
              <a:t>・</a:t>
            </a:r>
            <a:r>
              <a:rPr kumimoji="1" lang="en-US" altLang="ja-JP" sz="1200" dirty="0"/>
              <a:t>Whiplash or back pain without independent medical proof.</a:t>
            </a:r>
          </a:p>
        </p:txBody>
      </p:sp>
      <p:cxnSp>
        <p:nvCxnSpPr>
          <p:cNvPr id="33" name="直線コネクタ 32">
            <a:extLst>
              <a:ext uri="{FF2B5EF4-FFF2-40B4-BE49-F238E27FC236}">
                <a16:creationId xmlns:a16="http://schemas.microsoft.com/office/drawing/2014/main" id="{AAFE7C0D-1C15-4B33-8E3D-C881C6D5CAD3}"/>
              </a:ext>
            </a:extLst>
          </p:cNvPr>
          <p:cNvCxnSpPr>
            <a:cxnSpLocks/>
          </p:cNvCxnSpPr>
          <p:nvPr/>
        </p:nvCxnSpPr>
        <p:spPr>
          <a:xfrm>
            <a:off x="524548" y="6955312"/>
            <a:ext cx="5760000" cy="0"/>
          </a:xfrm>
          <a:prstGeom prst="line">
            <a:avLst/>
          </a:prstGeom>
          <a:ln w="3175">
            <a:prstDash val="sysDash"/>
          </a:ln>
        </p:spPr>
        <p:style>
          <a:lnRef idx="3">
            <a:schemeClr val="accent6"/>
          </a:lnRef>
          <a:fillRef idx="0">
            <a:schemeClr val="accent6"/>
          </a:fillRef>
          <a:effectRef idx="2">
            <a:schemeClr val="accent6"/>
          </a:effectRef>
          <a:fontRef idx="minor">
            <a:schemeClr val="tx1"/>
          </a:fontRef>
        </p:style>
      </p:cxnSp>
      <p:sp>
        <p:nvSpPr>
          <p:cNvPr id="37" name="正方形/長方形 36">
            <a:extLst>
              <a:ext uri="{FF2B5EF4-FFF2-40B4-BE49-F238E27FC236}">
                <a16:creationId xmlns:a16="http://schemas.microsoft.com/office/drawing/2014/main" id="{50B3657C-80DE-4430-B05F-9F56E1B4C872}"/>
              </a:ext>
            </a:extLst>
          </p:cNvPr>
          <p:cNvSpPr/>
          <p:nvPr/>
        </p:nvSpPr>
        <p:spPr>
          <a:xfrm>
            <a:off x="536774" y="7328527"/>
            <a:ext cx="5760000" cy="756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CYCLING FRONTIER HOKKAIDO</a:t>
            </a:r>
          </a:p>
          <a:p>
            <a:pPr>
              <a:lnSpc>
                <a:spcPts val="1800"/>
              </a:lnSpc>
            </a:pPr>
            <a:r>
              <a:rPr kumimoji="1" lang="en-US" altLang="ja-JP" sz="1200" dirty="0" err="1" smtClean="0"/>
              <a:t>Shinhidaka-cho</a:t>
            </a:r>
            <a:r>
              <a:rPr kumimoji="1" lang="ja-JP" altLang="en-US" sz="1200" dirty="0" smtClean="0"/>
              <a:t> </a:t>
            </a:r>
            <a:r>
              <a:rPr kumimoji="1" lang="ja-JP" altLang="en-US" sz="1200" dirty="0"/>
              <a:t> </a:t>
            </a:r>
            <a:r>
              <a:rPr kumimoji="1" lang="en-US" altLang="ja-JP" sz="1200" dirty="0" smtClean="0"/>
              <a:t>Town</a:t>
            </a:r>
            <a:r>
              <a:rPr kumimoji="1" lang="ja-JP" altLang="en-US" sz="1200" dirty="0" smtClean="0"/>
              <a:t> </a:t>
            </a:r>
            <a:r>
              <a:rPr kumimoji="1" lang="en-US" altLang="ja-JP" sz="1200" dirty="0" smtClean="0"/>
              <a:t>Office</a:t>
            </a:r>
            <a:endParaRPr kumimoji="1" lang="en-US" altLang="ja-JP" sz="1200" dirty="0"/>
          </a:p>
          <a:p>
            <a:pPr>
              <a:lnSpc>
                <a:spcPts val="1800"/>
              </a:lnSpc>
            </a:pPr>
            <a:r>
              <a:rPr kumimoji="1" lang="en-US" altLang="ja-JP" sz="1200" dirty="0"/>
              <a:t>Porto </a:t>
            </a:r>
            <a:r>
              <a:rPr kumimoji="1" lang="en-US" altLang="ja-JP" sz="1200" dirty="0" err="1"/>
              <a:t>Mitsuishi</a:t>
            </a:r>
            <a:endParaRPr kumimoji="1" lang="en-US" altLang="ja-JP" sz="1200" dirty="0"/>
          </a:p>
        </p:txBody>
      </p:sp>
      <p:sp>
        <p:nvSpPr>
          <p:cNvPr id="45" name="テキスト ボックス 44">
            <a:extLst>
              <a:ext uri="{FF2B5EF4-FFF2-40B4-BE49-F238E27FC236}">
                <a16:creationId xmlns:a16="http://schemas.microsoft.com/office/drawing/2014/main" id="{0DC05C97-7C9B-4663-9CF3-A75E5633590B}"/>
              </a:ext>
            </a:extLst>
          </p:cNvPr>
          <p:cNvSpPr txBox="1"/>
          <p:nvPr/>
        </p:nvSpPr>
        <p:spPr>
          <a:xfrm>
            <a:off x="7390424" y="1132077"/>
            <a:ext cx="1800000" cy="276999"/>
          </a:xfrm>
          <a:prstGeom prst="accentCallout1">
            <a:avLst>
              <a:gd name="adj1" fmla="val 18750"/>
              <a:gd name="adj2" fmla="val -8333"/>
              <a:gd name="adj3" fmla="val 54043"/>
              <a:gd name="adj4" fmla="val -19779"/>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免責事項</a:t>
            </a:r>
            <a:endParaRPr kumimoji="1" lang="en-US" altLang="ja-JP" sz="1200" dirty="0">
              <a:solidFill>
                <a:schemeClr val="accent2">
                  <a:lumMod val="75000"/>
                </a:schemeClr>
              </a:solidFill>
            </a:endParaRPr>
          </a:p>
        </p:txBody>
      </p:sp>
      <p:sp>
        <p:nvSpPr>
          <p:cNvPr id="47" name="テキスト ボックス 46">
            <a:extLst>
              <a:ext uri="{FF2B5EF4-FFF2-40B4-BE49-F238E27FC236}">
                <a16:creationId xmlns:a16="http://schemas.microsoft.com/office/drawing/2014/main" id="{AE2C51B4-25D6-4451-B83C-44C8326E283E}"/>
              </a:ext>
            </a:extLst>
          </p:cNvPr>
          <p:cNvSpPr txBox="1"/>
          <p:nvPr/>
        </p:nvSpPr>
        <p:spPr>
          <a:xfrm>
            <a:off x="7476149" y="7433031"/>
            <a:ext cx="1800000" cy="276999"/>
          </a:xfrm>
          <a:prstGeom prst="accentCallout1">
            <a:avLst>
              <a:gd name="adj1" fmla="val 18750"/>
              <a:gd name="adj2" fmla="val -8333"/>
              <a:gd name="adj3" fmla="val 47166"/>
              <a:gd name="adj4" fmla="val -25423"/>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協力事業者</a:t>
            </a:r>
            <a:endParaRPr kumimoji="1" lang="en-US" altLang="ja-JP" sz="1200" dirty="0">
              <a:solidFill>
                <a:schemeClr val="accent2">
                  <a:lumMod val="75000"/>
                </a:schemeClr>
              </a:solidFill>
            </a:endParaRPr>
          </a:p>
        </p:txBody>
      </p:sp>
      <p:sp>
        <p:nvSpPr>
          <p:cNvPr id="49" name="テキスト ボックス 48">
            <a:extLst>
              <a:ext uri="{FF2B5EF4-FFF2-40B4-BE49-F238E27FC236}">
                <a16:creationId xmlns:a16="http://schemas.microsoft.com/office/drawing/2014/main" id="{C334EF52-8A50-4B6B-9EE8-05D3E4914E9D}"/>
              </a:ext>
            </a:extLst>
          </p:cNvPr>
          <p:cNvSpPr txBox="1"/>
          <p:nvPr/>
        </p:nvSpPr>
        <p:spPr>
          <a:xfrm>
            <a:off x="7476149" y="8388545"/>
            <a:ext cx="1800000" cy="276999"/>
          </a:xfrm>
          <a:prstGeom prst="accentCallout1">
            <a:avLst>
              <a:gd name="adj1" fmla="val 18750"/>
              <a:gd name="adj2" fmla="val -8333"/>
              <a:gd name="adj3" fmla="val 44873"/>
              <a:gd name="adj4" fmla="val -26481"/>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ツアー催行者・連絡先</a:t>
            </a:r>
            <a:endParaRPr kumimoji="1" lang="en-US" altLang="ja-JP" sz="1200" dirty="0">
              <a:solidFill>
                <a:schemeClr val="accent2">
                  <a:lumMod val="75000"/>
                </a:schemeClr>
              </a:solidFill>
            </a:endParaRPr>
          </a:p>
        </p:txBody>
      </p:sp>
      <p:sp>
        <p:nvSpPr>
          <p:cNvPr id="14" name="テキスト ボックス 13">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40459814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4EF8C00F-3E7B-4E78-B696-B5293D4D9A03}"/>
              </a:ext>
            </a:extLst>
          </p:cNvPr>
          <p:cNvSpPr/>
          <p:nvPr/>
        </p:nvSpPr>
        <p:spPr>
          <a:xfrm>
            <a:off x="549000" y="952907"/>
            <a:ext cx="5760000" cy="1440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marL="171450" lvl="0" indent="-171450">
              <a:buFont typeface="Arial" panose="020B0604020202020204" pitchFamily="34" charset="0"/>
              <a:buChar char="•"/>
            </a:pPr>
            <a:r>
              <a:rPr kumimoji="1" lang="en-US" altLang="ja-JP" sz="1200" dirty="0" smtClean="0"/>
              <a:t>Hands-on </a:t>
            </a:r>
            <a:r>
              <a:rPr kumimoji="1" lang="en-US" altLang="ja-JP" sz="1200" dirty="0"/>
              <a:t>experience of harvesting and processing Kombu (kelp), which has supported the economy of the Hidaka region for many generations</a:t>
            </a:r>
          </a:p>
          <a:p>
            <a:pPr marL="171450" lvl="0" indent="-171450">
              <a:buFont typeface="Arial" panose="020B0604020202020204" pitchFamily="34" charset="0"/>
              <a:buChar char="•"/>
            </a:pPr>
            <a:r>
              <a:rPr kumimoji="1" lang="en-US" altLang="ja-JP" sz="1200" dirty="0" smtClean="0"/>
              <a:t>Sampling </a:t>
            </a:r>
            <a:r>
              <a:rPr kumimoji="1" lang="en-US" altLang="ja-JP" sz="1200" dirty="0"/>
              <a:t>Kombu(kelp) stock, an essential part of traditional Japanese cuisine</a:t>
            </a:r>
          </a:p>
          <a:p>
            <a:pPr marL="171450" lvl="0" indent="-171450">
              <a:buFont typeface="Arial" panose="020B0604020202020204" pitchFamily="34" charset="0"/>
              <a:buChar char="•"/>
            </a:pPr>
            <a:r>
              <a:rPr kumimoji="1" lang="en-US" altLang="ja-JP" sz="1200" dirty="0" smtClean="0"/>
              <a:t>Savoring </a:t>
            </a:r>
            <a:r>
              <a:rPr kumimoji="1" lang="en-US" altLang="ja-JP" sz="1200" dirty="0"/>
              <a:t>the taste of </a:t>
            </a:r>
            <a:r>
              <a:rPr kumimoji="1" lang="en-US" altLang="ja-JP" sz="1200" dirty="0" err="1"/>
              <a:t>Mitsuishi</a:t>
            </a:r>
            <a:r>
              <a:rPr kumimoji="1" lang="en-US" altLang="ja-JP" sz="1200" dirty="0"/>
              <a:t> Kombu, which represents Umami, the fifth basic taste after sweetness, sourness, saltiness and bitterness</a:t>
            </a:r>
          </a:p>
          <a:p>
            <a:pPr marL="171450" lvl="0" indent="-171450">
              <a:buFont typeface="Arial" panose="020B0604020202020204" pitchFamily="34" charset="0"/>
              <a:buChar char="•"/>
            </a:pPr>
            <a:r>
              <a:rPr kumimoji="1" lang="en-US" altLang="ja-JP" sz="1200" dirty="0" smtClean="0"/>
              <a:t>Enjoying </a:t>
            </a:r>
            <a:r>
              <a:rPr kumimoji="1" lang="en-US" altLang="ja-JP" sz="1200" dirty="0"/>
              <a:t>cycling along the coast while admiring the view of sun-drying kelp on the beach, a unique sight that can be seen only at a kelp-producing region</a:t>
            </a:r>
          </a:p>
        </p:txBody>
      </p:sp>
      <p:sp>
        <p:nvSpPr>
          <p:cNvPr id="3" name="正方形/長方形 2">
            <a:extLst>
              <a:ext uri="{FF2B5EF4-FFF2-40B4-BE49-F238E27FC236}">
                <a16:creationId xmlns:a16="http://schemas.microsoft.com/office/drawing/2014/main" id="{691BDA55-3D57-41B5-80A0-12FC763D3D4F}"/>
              </a:ext>
            </a:extLst>
          </p:cNvPr>
          <p:cNvSpPr/>
          <p:nvPr/>
        </p:nvSpPr>
        <p:spPr>
          <a:xfrm>
            <a:off x="549000" y="659153"/>
            <a:ext cx="2260875"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Highlights:</a:t>
            </a:r>
            <a:endParaRPr kumimoji="1" lang="ja-JP" altLang="en-US" sz="1400" b="1" dirty="0"/>
          </a:p>
        </p:txBody>
      </p:sp>
      <p:sp>
        <p:nvSpPr>
          <p:cNvPr id="4" name="正方形/長方形 3">
            <a:extLst>
              <a:ext uri="{FF2B5EF4-FFF2-40B4-BE49-F238E27FC236}">
                <a16:creationId xmlns:a16="http://schemas.microsoft.com/office/drawing/2014/main" id="{4A4A082C-CCD4-443A-969A-D671DF448639}"/>
              </a:ext>
            </a:extLst>
          </p:cNvPr>
          <p:cNvSpPr/>
          <p:nvPr/>
        </p:nvSpPr>
        <p:spPr>
          <a:xfrm>
            <a:off x="548998" y="3620362"/>
            <a:ext cx="1440002"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Main</a:t>
            </a:r>
            <a:r>
              <a:rPr kumimoji="1" lang="ja-JP" altLang="en-US" sz="1400" b="1" dirty="0"/>
              <a:t> </a:t>
            </a:r>
            <a:r>
              <a:rPr kumimoji="1" lang="en-US" altLang="ja-JP" sz="1400" b="1" dirty="0"/>
              <a:t>Activity: </a:t>
            </a:r>
            <a:endParaRPr kumimoji="1" lang="ja-JP" altLang="en-US" sz="1400" b="1" dirty="0"/>
          </a:p>
        </p:txBody>
      </p:sp>
      <p:sp>
        <p:nvSpPr>
          <p:cNvPr id="7" name="正方形/長方形 6">
            <a:extLst>
              <a:ext uri="{FF2B5EF4-FFF2-40B4-BE49-F238E27FC236}">
                <a16:creationId xmlns:a16="http://schemas.microsoft.com/office/drawing/2014/main" id="{61D2474C-0F4A-4808-932A-A7DB45AC0540}"/>
              </a:ext>
            </a:extLst>
          </p:cNvPr>
          <p:cNvSpPr/>
          <p:nvPr/>
        </p:nvSpPr>
        <p:spPr>
          <a:xfrm>
            <a:off x="1988999" y="3620362"/>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Cycling</a:t>
            </a:r>
            <a:endParaRPr kumimoji="1" lang="ja-JP" altLang="en-US" sz="1200" dirty="0"/>
          </a:p>
        </p:txBody>
      </p:sp>
      <p:sp>
        <p:nvSpPr>
          <p:cNvPr id="19" name="正方形/長方形 18">
            <a:extLst>
              <a:ext uri="{FF2B5EF4-FFF2-40B4-BE49-F238E27FC236}">
                <a16:creationId xmlns:a16="http://schemas.microsoft.com/office/drawing/2014/main" id="{8C3AF33D-7CFE-4D3F-9952-FC5D546F15BB}"/>
              </a:ext>
            </a:extLst>
          </p:cNvPr>
          <p:cNvSpPr/>
          <p:nvPr/>
        </p:nvSpPr>
        <p:spPr>
          <a:xfrm>
            <a:off x="536773" y="4472038"/>
            <a:ext cx="144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Tour Dates: </a:t>
            </a:r>
            <a:endParaRPr kumimoji="1" lang="ja-JP" altLang="en-US" sz="1400" b="1" dirty="0"/>
          </a:p>
        </p:txBody>
      </p:sp>
      <p:sp>
        <p:nvSpPr>
          <p:cNvPr id="21" name="正方形/長方形 20">
            <a:extLst>
              <a:ext uri="{FF2B5EF4-FFF2-40B4-BE49-F238E27FC236}">
                <a16:creationId xmlns:a16="http://schemas.microsoft.com/office/drawing/2014/main" id="{42B2A958-4030-41FB-A0ED-A6C0E78EF256}"/>
              </a:ext>
            </a:extLst>
          </p:cNvPr>
          <p:cNvSpPr/>
          <p:nvPr/>
        </p:nvSpPr>
        <p:spPr>
          <a:xfrm>
            <a:off x="2001225" y="4472038"/>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July</a:t>
            </a:r>
            <a:r>
              <a:rPr kumimoji="1" lang="en-US" altLang="ja-JP" sz="1200" dirty="0" smtClean="0"/>
              <a:t>, 2023 </a:t>
            </a:r>
            <a:r>
              <a:rPr kumimoji="1" lang="en-US" altLang="ja-JP" sz="1200" dirty="0"/>
              <a:t>- </a:t>
            </a:r>
            <a:r>
              <a:rPr kumimoji="1" lang="ja-JP" altLang="en-US" sz="1200" dirty="0" smtClean="0"/>
              <a:t> </a:t>
            </a:r>
            <a:r>
              <a:rPr kumimoji="1" lang="en-US" altLang="ja-JP" sz="1200" dirty="0"/>
              <a:t>September, </a:t>
            </a:r>
            <a:r>
              <a:rPr kumimoji="1" lang="en-US" altLang="ja-JP" sz="1200" dirty="0" smtClean="0"/>
              <a:t>2023</a:t>
            </a:r>
            <a:endParaRPr kumimoji="1" lang="ja-JP" altLang="en-US" sz="1200" dirty="0"/>
          </a:p>
        </p:txBody>
      </p:sp>
      <p:cxnSp>
        <p:nvCxnSpPr>
          <p:cNvPr id="24" name="直線コネクタ 23">
            <a:extLst>
              <a:ext uri="{FF2B5EF4-FFF2-40B4-BE49-F238E27FC236}">
                <a16:creationId xmlns:a16="http://schemas.microsoft.com/office/drawing/2014/main" id="{188268D2-B6AB-4F7C-B96C-E763ACEDBC4B}"/>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25" name="テキスト ボックス 24">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
        <p:nvSpPr>
          <p:cNvPr id="5" name="正方形/長方形 4">
            <a:extLst>
              <a:ext uri="{FF2B5EF4-FFF2-40B4-BE49-F238E27FC236}">
                <a16:creationId xmlns:a16="http://schemas.microsoft.com/office/drawing/2014/main" id="{4700BE3C-1653-4500-ADD1-E14D2F16E7CA}"/>
              </a:ext>
            </a:extLst>
          </p:cNvPr>
          <p:cNvSpPr/>
          <p:nvPr/>
        </p:nvSpPr>
        <p:spPr>
          <a:xfrm>
            <a:off x="2001225" y="4039850"/>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3</a:t>
            </a:r>
            <a:endParaRPr kumimoji="1" lang="ja-JP" altLang="en-US" sz="1200" dirty="0"/>
          </a:p>
        </p:txBody>
      </p:sp>
      <p:sp>
        <p:nvSpPr>
          <p:cNvPr id="6" name="正方形/長方形 5">
            <a:extLst>
              <a:ext uri="{FF2B5EF4-FFF2-40B4-BE49-F238E27FC236}">
                <a16:creationId xmlns:a16="http://schemas.microsoft.com/office/drawing/2014/main" id="{4CD282A8-F163-4A37-A8BB-A7C9274AD341}"/>
              </a:ext>
            </a:extLst>
          </p:cNvPr>
          <p:cNvSpPr/>
          <p:nvPr/>
        </p:nvSpPr>
        <p:spPr>
          <a:xfrm>
            <a:off x="543372" y="4039850"/>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Difficulty: </a:t>
            </a:r>
            <a:endParaRPr kumimoji="1" lang="ja-JP" altLang="en-US" sz="1400" b="1" dirty="0"/>
          </a:p>
        </p:txBody>
      </p:sp>
      <p:sp>
        <p:nvSpPr>
          <p:cNvPr id="8" name="正方形/長方形 7">
            <a:extLst>
              <a:ext uri="{FF2B5EF4-FFF2-40B4-BE49-F238E27FC236}">
                <a16:creationId xmlns:a16="http://schemas.microsoft.com/office/drawing/2014/main" id="{6032F9AE-205C-4EE0-8EC0-2CCFB16BDC04}"/>
              </a:ext>
            </a:extLst>
          </p:cNvPr>
          <p:cNvSpPr/>
          <p:nvPr/>
        </p:nvSpPr>
        <p:spPr>
          <a:xfrm>
            <a:off x="555599" y="5335895"/>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Price: </a:t>
            </a:r>
            <a:endParaRPr kumimoji="1" lang="ja-JP" altLang="en-US" sz="1400" b="1" dirty="0"/>
          </a:p>
        </p:txBody>
      </p:sp>
      <p:sp>
        <p:nvSpPr>
          <p:cNvPr id="9" name="正方形/長方形 8">
            <a:extLst>
              <a:ext uri="{FF2B5EF4-FFF2-40B4-BE49-F238E27FC236}">
                <a16:creationId xmlns:a16="http://schemas.microsoft.com/office/drawing/2014/main" id="{99BF2184-C743-4FD6-A8B5-EE10D11A10B4}"/>
              </a:ext>
            </a:extLst>
          </p:cNvPr>
          <p:cNvSpPr/>
          <p:nvPr/>
        </p:nvSpPr>
        <p:spPr>
          <a:xfrm>
            <a:off x="2001225" y="5335895"/>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smtClean="0"/>
              <a:t>JPY</a:t>
            </a:r>
            <a:r>
              <a:rPr kumimoji="1" lang="ja-JP" altLang="en-US" sz="1200" dirty="0"/>
              <a:t> </a:t>
            </a:r>
            <a:r>
              <a:rPr kumimoji="1" lang="en-US" altLang="ja-JP" sz="1200" dirty="0" smtClean="0"/>
              <a:t>120,000</a:t>
            </a:r>
            <a:endParaRPr kumimoji="1" lang="ja-JP" altLang="en-US" sz="1200" dirty="0"/>
          </a:p>
        </p:txBody>
      </p:sp>
      <p:sp>
        <p:nvSpPr>
          <p:cNvPr id="31" name="テキスト ボックス 30">
            <a:extLst>
              <a:ext uri="{FF2B5EF4-FFF2-40B4-BE49-F238E27FC236}">
                <a16:creationId xmlns:a16="http://schemas.microsoft.com/office/drawing/2014/main" id="{D48A05E1-C1AA-42AC-B56F-8B16E8A317CA}"/>
              </a:ext>
            </a:extLst>
          </p:cNvPr>
          <p:cNvSpPr txBox="1"/>
          <p:nvPr/>
        </p:nvSpPr>
        <p:spPr>
          <a:xfrm>
            <a:off x="7555196" y="952907"/>
            <a:ext cx="2520000" cy="900000"/>
          </a:xfrm>
          <a:prstGeom prst="accentCallout1">
            <a:avLst>
              <a:gd name="adj1" fmla="val 18750"/>
              <a:gd name="adj2" fmla="val -8333"/>
              <a:gd name="adj3" fmla="val 19039"/>
              <a:gd name="adj4" fmla="val -22802"/>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ツアーのハイライト</a:t>
            </a:r>
            <a:endParaRPr kumimoji="1" lang="en-US" altLang="ja-JP" sz="1200" dirty="0">
              <a:solidFill>
                <a:schemeClr val="accent2">
                  <a:lumMod val="75000"/>
                </a:schemeClr>
              </a:solidFill>
            </a:endParaRPr>
          </a:p>
          <a:p>
            <a:r>
              <a:rPr lang="ja-JP" altLang="ja-JP" sz="1000" dirty="0"/>
              <a:t>ハイライト</a:t>
            </a:r>
            <a:r>
              <a:rPr lang="en-US" altLang="ja-JP" sz="1000" dirty="0"/>
              <a:t>3</a:t>
            </a:r>
            <a:r>
              <a:rPr lang="ja-JP" altLang="ja-JP" sz="1000" dirty="0"/>
              <a:t>～</a:t>
            </a:r>
            <a:r>
              <a:rPr lang="en-US" altLang="ja-JP" sz="1000" dirty="0"/>
              <a:t>5</a:t>
            </a:r>
            <a:r>
              <a:rPr lang="ja-JP" altLang="ja-JP" sz="1000" dirty="0"/>
              <a:t>点の箇条書き</a:t>
            </a:r>
            <a:r>
              <a:rPr lang="ja-JP" altLang="en-US" sz="1000" dirty="0"/>
              <a:t>。</a:t>
            </a:r>
            <a:endParaRPr lang="en-US" altLang="ja-JP" sz="1000" dirty="0"/>
          </a:p>
          <a:p>
            <a:r>
              <a:rPr lang="en-US" altLang="ja-JP" sz="1000" dirty="0"/>
              <a:t>1</a:t>
            </a:r>
            <a:r>
              <a:rPr lang="ja-JP" altLang="ja-JP" sz="1000" dirty="0"/>
              <a:t>点につきスペースを含めて</a:t>
            </a:r>
            <a:r>
              <a:rPr lang="en-US" altLang="ja-JP" sz="1000" dirty="0"/>
              <a:t>80</a:t>
            </a:r>
            <a:r>
              <a:rPr lang="ja-JP" altLang="ja-JP" sz="1000" dirty="0"/>
              <a:t>文字以下</a:t>
            </a:r>
            <a:endParaRPr lang="en-US" altLang="ja-JP" sz="1000" dirty="0"/>
          </a:p>
          <a:p>
            <a:r>
              <a:rPr lang="ja-JP" altLang="ja-JP" sz="1000" dirty="0"/>
              <a:t>ツアーの何が面白いのか参加者が一目で分かるようにする。</a:t>
            </a:r>
            <a:endParaRPr kumimoji="1" lang="ja-JP" altLang="en-US" sz="1000" dirty="0">
              <a:solidFill>
                <a:schemeClr val="accent2">
                  <a:lumMod val="75000"/>
                </a:schemeClr>
              </a:solidFill>
            </a:endParaRPr>
          </a:p>
        </p:txBody>
      </p:sp>
      <p:sp>
        <p:nvSpPr>
          <p:cNvPr id="33" name="テキスト ボックス 32">
            <a:extLst>
              <a:ext uri="{FF2B5EF4-FFF2-40B4-BE49-F238E27FC236}">
                <a16:creationId xmlns:a16="http://schemas.microsoft.com/office/drawing/2014/main" id="{DDB015C7-DE34-4402-BB23-BD40ECB3DF3B}"/>
              </a:ext>
            </a:extLst>
          </p:cNvPr>
          <p:cNvSpPr txBox="1"/>
          <p:nvPr/>
        </p:nvSpPr>
        <p:spPr>
          <a:xfrm>
            <a:off x="7555196" y="3620362"/>
            <a:ext cx="2520000" cy="252000"/>
          </a:xfrm>
          <a:prstGeom prst="accentCallout1">
            <a:avLst>
              <a:gd name="adj1" fmla="val 18750"/>
              <a:gd name="adj2" fmla="val -8333"/>
              <a:gd name="adj3" fmla="val 19083"/>
              <a:gd name="adj4" fmla="val -24151"/>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メインアクティビティ</a:t>
            </a:r>
          </a:p>
        </p:txBody>
      </p:sp>
      <p:sp>
        <p:nvSpPr>
          <p:cNvPr id="35" name="テキスト ボックス 34">
            <a:extLst>
              <a:ext uri="{FF2B5EF4-FFF2-40B4-BE49-F238E27FC236}">
                <a16:creationId xmlns:a16="http://schemas.microsoft.com/office/drawing/2014/main" id="{2CA79FB4-9102-4EF5-8601-DA05136DBFEB}"/>
              </a:ext>
            </a:extLst>
          </p:cNvPr>
          <p:cNvSpPr txBox="1"/>
          <p:nvPr/>
        </p:nvSpPr>
        <p:spPr>
          <a:xfrm>
            <a:off x="7555196" y="4039850"/>
            <a:ext cx="2520000" cy="252000"/>
          </a:xfrm>
          <a:prstGeom prst="accentCallout1">
            <a:avLst>
              <a:gd name="adj1" fmla="val 22530"/>
              <a:gd name="adj2" fmla="val -8522"/>
              <a:gd name="adj3" fmla="val 19084"/>
              <a:gd name="adj4" fmla="val -23981"/>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全体の難易度</a:t>
            </a:r>
          </a:p>
        </p:txBody>
      </p:sp>
      <p:sp>
        <p:nvSpPr>
          <p:cNvPr id="37" name="テキスト ボックス 36">
            <a:extLst>
              <a:ext uri="{FF2B5EF4-FFF2-40B4-BE49-F238E27FC236}">
                <a16:creationId xmlns:a16="http://schemas.microsoft.com/office/drawing/2014/main" id="{DFFBDC0E-DB78-4108-A350-D041F2202B49}"/>
              </a:ext>
            </a:extLst>
          </p:cNvPr>
          <p:cNvSpPr txBox="1"/>
          <p:nvPr/>
        </p:nvSpPr>
        <p:spPr>
          <a:xfrm>
            <a:off x="7555196" y="4472038"/>
            <a:ext cx="2520000" cy="252000"/>
          </a:xfrm>
          <a:prstGeom prst="accentCallout1">
            <a:avLst>
              <a:gd name="adj1" fmla="val 14970"/>
              <a:gd name="adj2" fmla="val -8144"/>
              <a:gd name="adj3" fmla="val 17364"/>
              <a:gd name="adj4" fmla="val -22582"/>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ツアー期間</a:t>
            </a:r>
          </a:p>
        </p:txBody>
      </p:sp>
      <p:sp>
        <p:nvSpPr>
          <p:cNvPr id="39" name="テキスト ボックス 38">
            <a:extLst>
              <a:ext uri="{FF2B5EF4-FFF2-40B4-BE49-F238E27FC236}">
                <a16:creationId xmlns:a16="http://schemas.microsoft.com/office/drawing/2014/main" id="{4BBC2E99-A5A1-4EA1-83A9-829ADABD9890}"/>
              </a:ext>
            </a:extLst>
          </p:cNvPr>
          <p:cNvSpPr txBox="1"/>
          <p:nvPr/>
        </p:nvSpPr>
        <p:spPr>
          <a:xfrm>
            <a:off x="7555196" y="5335895"/>
            <a:ext cx="2520000" cy="430887"/>
          </a:xfrm>
          <a:prstGeom prst="accentCallout1">
            <a:avLst>
              <a:gd name="adj1" fmla="val 18750"/>
              <a:gd name="adj2" fmla="val -8333"/>
              <a:gd name="adj3" fmla="val 21294"/>
              <a:gd name="adj4" fmla="val -24246"/>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ツアー代金</a:t>
            </a:r>
            <a:endParaRPr kumimoji="1" lang="en-US" altLang="ja-JP" sz="1200" dirty="0">
              <a:solidFill>
                <a:schemeClr val="accent2">
                  <a:lumMod val="75000"/>
                </a:schemeClr>
              </a:solidFill>
            </a:endParaRPr>
          </a:p>
          <a:p>
            <a:r>
              <a:rPr kumimoji="1" lang="en-US" altLang="ja-JP" sz="1000" dirty="0">
                <a:solidFill>
                  <a:schemeClr val="tx1"/>
                </a:solidFill>
              </a:rPr>
              <a:t>8</a:t>
            </a:r>
            <a:r>
              <a:rPr kumimoji="1" lang="ja-JP" altLang="en-US" sz="1000" dirty="0">
                <a:solidFill>
                  <a:schemeClr val="tx1"/>
                </a:solidFill>
              </a:rPr>
              <a:t>名基準、税込み</a:t>
            </a:r>
          </a:p>
        </p:txBody>
      </p:sp>
      <p:sp>
        <p:nvSpPr>
          <p:cNvPr id="41" name="正方形/長方形 40">
            <a:extLst>
              <a:ext uri="{FF2B5EF4-FFF2-40B4-BE49-F238E27FC236}">
                <a16:creationId xmlns:a16="http://schemas.microsoft.com/office/drawing/2014/main" id="{63B1A6DE-B1AC-4ADA-A2F0-24ECE8BB90A4}"/>
              </a:ext>
            </a:extLst>
          </p:cNvPr>
          <p:cNvSpPr/>
          <p:nvPr/>
        </p:nvSpPr>
        <p:spPr>
          <a:xfrm>
            <a:off x="555599" y="4900562"/>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Pax: </a:t>
            </a:r>
            <a:endParaRPr kumimoji="1" lang="ja-JP" altLang="en-US" sz="1400" b="1" dirty="0"/>
          </a:p>
        </p:txBody>
      </p:sp>
      <p:sp>
        <p:nvSpPr>
          <p:cNvPr id="43" name="正方形/長方形 42">
            <a:extLst>
              <a:ext uri="{FF2B5EF4-FFF2-40B4-BE49-F238E27FC236}">
                <a16:creationId xmlns:a16="http://schemas.microsoft.com/office/drawing/2014/main" id="{C3FD2747-FDCF-4F58-807B-C48EBC1E37FF}"/>
              </a:ext>
            </a:extLst>
          </p:cNvPr>
          <p:cNvSpPr/>
          <p:nvPr/>
        </p:nvSpPr>
        <p:spPr>
          <a:xfrm>
            <a:off x="2001225" y="4900562"/>
            <a:ext cx="126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Minimum 2</a:t>
            </a:r>
            <a:endParaRPr kumimoji="1" lang="ja-JP" altLang="en-US" sz="1200" dirty="0"/>
          </a:p>
        </p:txBody>
      </p:sp>
      <p:sp>
        <p:nvSpPr>
          <p:cNvPr id="45" name="正方形/長方形 44">
            <a:extLst>
              <a:ext uri="{FF2B5EF4-FFF2-40B4-BE49-F238E27FC236}">
                <a16:creationId xmlns:a16="http://schemas.microsoft.com/office/drawing/2014/main" id="{F5FCB94E-1C74-4938-A96F-5D77C40F177C}"/>
              </a:ext>
            </a:extLst>
          </p:cNvPr>
          <p:cNvSpPr/>
          <p:nvPr/>
        </p:nvSpPr>
        <p:spPr>
          <a:xfrm>
            <a:off x="3395025" y="4900562"/>
            <a:ext cx="126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Maximum 4</a:t>
            </a:r>
            <a:endParaRPr kumimoji="1" lang="ja-JP" altLang="en-US" sz="1200" dirty="0"/>
          </a:p>
        </p:txBody>
      </p:sp>
      <p:sp>
        <p:nvSpPr>
          <p:cNvPr id="47" name="テキスト ボックス 46">
            <a:extLst>
              <a:ext uri="{FF2B5EF4-FFF2-40B4-BE49-F238E27FC236}">
                <a16:creationId xmlns:a16="http://schemas.microsoft.com/office/drawing/2014/main" id="{CBA80674-8187-4E35-9279-1F70D4ABF376}"/>
              </a:ext>
            </a:extLst>
          </p:cNvPr>
          <p:cNvSpPr txBox="1"/>
          <p:nvPr/>
        </p:nvSpPr>
        <p:spPr>
          <a:xfrm>
            <a:off x="7555196" y="4900562"/>
            <a:ext cx="2520000" cy="276999"/>
          </a:xfrm>
          <a:prstGeom prst="accentCallout1">
            <a:avLst>
              <a:gd name="adj1" fmla="val 18750"/>
              <a:gd name="adj2" fmla="val -8333"/>
              <a:gd name="adj3" fmla="val 22522"/>
              <a:gd name="adj4" fmla="val -22640"/>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催行人員</a:t>
            </a:r>
          </a:p>
        </p:txBody>
      </p:sp>
      <p:sp>
        <p:nvSpPr>
          <p:cNvPr id="32" name="正方形/長方形 31">
            <a:extLst>
              <a:ext uri="{FF2B5EF4-FFF2-40B4-BE49-F238E27FC236}">
                <a16:creationId xmlns:a16="http://schemas.microsoft.com/office/drawing/2014/main" id="{DBC0DC5F-4E1A-462B-82F9-DFC627612BF1}"/>
              </a:ext>
            </a:extLst>
          </p:cNvPr>
          <p:cNvSpPr/>
          <p:nvPr/>
        </p:nvSpPr>
        <p:spPr>
          <a:xfrm>
            <a:off x="548999" y="2463202"/>
            <a:ext cx="144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Location: </a:t>
            </a:r>
            <a:endParaRPr kumimoji="1" lang="ja-JP" altLang="en-US" sz="1400" b="1" dirty="0"/>
          </a:p>
        </p:txBody>
      </p:sp>
      <p:sp>
        <p:nvSpPr>
          <p:cNvPr id="34" name="正方形/長方形 33">
            <a:extLst>
              <a:ext uri="{FF2B5EF4-FFF2-40B4-BE49-F238E27FC236}">
                <a16:creationId xmlns:a16="http://schemas.microsoft.com/office/drawing/2014/main" id="{10D294F4-FF63-46AD-BA40-53521790EDE4}"/>
              </a:ext>
            </a:extLst>
          </p:cNvPr>
          <p:cNvSpPr/>
          <p:nvPr/>
        </p:nvSpPr>
        <p:spPr>
          <a:xfrm>
            <a:off x="549000" y="2713294"/>
            <a:ext cx="5760000" cy="756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a:t>Mitsuishi-Shizunai, Shinhidaka, Hokkaido</a:t>
            </a:r>
            <a:endParaRPr kumimoji="1" lang="en-US" altLang="ja-JP" sz="1200" dirty="0"/>
          </a:p>
        </p:txBody>
      </p:sp>
      <p:sp>
        <p:nvSpPr>
          <p:cNvPr id="36" name="テキスト ボックス 35">
            <a:extLst>
              <a:ext uri="{FF2B5EF4-FFF2-40B4-BE49-F238E27FC236}">
                <a16:creationId xmlns:a16="http://schemas.microsoft.com/office/drawing/2014/main" id="{4E177409-411E-49FE-96B3-0B15A7DC604D}"/>
              </a:ext>
            </a:extLst>
          </p:cNvPr>
          <p:cNvSpPr txBox="1"/>
          <p:nvPr/>
        </p:nvSpPr>
        <p:spPr>
          <a:xfrm>
            <a:off x="7555196" y="2713294"/>
            <a:ext cx="2520000" cy="584775"/>
          </a:xfrm>
          <a:prstGeom prst="accentCallout1">
            <a:avLst>
              <a:gd name="adj1" fmla="val 18750"/>
              <a:gd name="adj2" fmla="val -8333"/>
              <a:gd name="adj3" fmla="val 19174"/>
              <a:gd name="adj4" fmla="val -24476"/>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実施場所について</a:t>
            </a:r>
            <a:endParaRPr kumimoji="1" lang="en-US" altLang="ja-JP" sz="1200" dirty="0">
              <a:solidFill>
                <a:schemeClr val="accent2">
                  <a:lumMod val="75000"/>
                </a:schemeClr>
              </a:solidFill>
            </a:endParaRPr>
          </a:p>
          <a:p>
            <a:r>
              <a:rPr kumimoji="1" lang="ja-JP" altLang="en-US" sz="1000" dirty="0">
                <a:solidFill>
                  <a:schemeClr val="tx1"/>
                </a:solidFill>
              </a:rPr>
              <a:t>ツアーが実施される都道府県、地域を明記する</a:t>
            </a:r>
          </a:p>
        </p:txBody>
      </p:sp>
      <p:sp>
        <p:nvSpPr>
          <p:cNvPr id="38" name="正方形/長方形 37">
            <a:hlinkClick r:id="rId3" action="ppaction://hlinksldjump"/>
            <a:extLst>
              <a:ext uri="{FF2B5EF4-FFF2-40B4-BE49-F238E27FC236}">
                <a16:creationId xmlns:a16="http://schemas.microsoft.com/office/drawing/2014/main" id="{B2D05730-6207-4579-8618-3B7647DF8498}"/>
              </a:ext>
            </a:extLst>
          </p:cNvPr>
          <p:cNvSpPr/>
          <p:nvPr/>
        </p:nvSpPr>
        <p:spPr>
          <a:xfrm>
            <a:off x="484387" y="7195556"/>
            <a:ext cx="21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3" action="ppaction://hlinksldjump"/>
              </a:rPr>
              <a:t>Day-by-day Itinerary </a:t>
            </a:r>
            <a:endParaRPr kumimoji="1" lang="ja-JP" altLang="en-US" sz="1200" u="sng" dirty="0"/>
          </a:p>
        </p:txBody>
      </p:sp>
      <p:sp>
        <p:nvSpPr>
          <p:cNvPr id="40" name="正方形/長方形 39">
            <a:hlinkClick r:id="rId4" action="ppaction://hlinksldjump"/>
            <a:extLst>
              <a:ext uri="{FF2B5EF4-FFF2-40B4-BE49-F238E27FC236}">
                <a16:creationId xmlns:a16="http://schemas.microsoft.com/office/drawing/2014/main" id="{C2BAA9A1-D41B-4760-982D-C620B0C70C25}"/>
              </a:ext>
            </a:extLst>
          </p:cNvPr>
          <p:cNvSpPr/>
          <p:nvPr/>
        </p:nvSpPr>
        <p:spPr>
          <a:xfrm>
            <a:off x="484387" y="7481519"/>
            <a:ext cx="21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4" action="ppaction://hlinksldjump"/>
              </a:rPr>
              <a:t>What’s included</a:t>
            </a:r>
            <a:endParaRPr kumimoji="1" lang="ja-JP" altLang="en-US" sz="1200" u="sng" dirty="0"/>
          </a:p>
        </p:txBody>
      </p:sp>
      <p:sp>
        <p:nvSpPr>
          <p:cNvPr id="42" name="正方形/長方形 41">
            <a:hlinkClick r:id="rId5" action="ppaction://hlinksldjump"/>
            <a:extLst>
              <a:ext uri="{FF2B5EF4-FFF2-40B4-BE49-F238E27FC236}">
                <a16:creationId xmlns:a16="http://schemas.microsoft.com/office/drawing/2014/main" id="{7D1FCF67-79BB-41B1-9897-43E08CF41990}"/>
              </a:ext>
            </a:extLst>
          </p:cNvPr>
          <p:cNvSpPr/>
          <p:nvPr/>
        </p:nvSpPr>
        <p:spPr>
          <a:xfrm>
            <a:off x="494249" y="8049973"/>
            <a:ext cx="288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5" action="ppaction://hlinksldjump"/>
              </a:rPr>
              <a:t>About us</a:t>
            </a:r>
            <a:endParaRPr kumimoji="1" lang="ja-JP" altLang="en-US" sz="1200" u="sng" dirty="0"/>
          </a:p>
        </p:txBody>
      </p:sp>
      <p:sp>
        <p:nvSpPr>
          <p:cNvPr id="44" name="正方形/長方形 43">
            <a:hlinkClick r:id="rId6" action="ppaction://hlinksldjump"/>
            <a:extLst>
              <a:ext uri="{FF2B5EF4-FFF2-40B4-BE49-F238E27FC236}">
                <a16:creationId xmlns:a16="http://schemas.microsoft.com/office/drawing/2014/main" id="{71E5EF45-4C50-4BBE-B3DF-B0550D710CFB}"/>
              </a:ext>
            </a:extLst>
          </p:cNvPr>
          <p:cNvSpPr/>
          <p:nvPr/>
        </p:nvSpPr>
        <p:spPr>
          <a:xfrm>
            <a:off x="494249" y="7765404"/>
            <a:ext cx="288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6" action="ppaction://hlinksldjump"/>
              </a:rPr>
              <a:t>We provide &amp; What to bring</a:t>
            </a:r>
            <a:endParaRPr kumimoji="1" lang="ja-JP" altLang="en-US" sz="1200" u="sng" dirty="0"/>
          </a:p>
        </p:txBody>
      </p:sp>
      <p:sp>
        <p:nvSpPr>
          <p:cNvPr id="46" name="正方形/長方形 45">
            <a:hlinkClick r:id="rId7" action="ppaction://hlinksldjump"/>
            <a:extLst>
              <a:ext uri="{FF2B5EF4-FFF2-40B4-BE49-F238E27FC236}">
                <a16:creationId xmlns:a16="http://schemas.microsoft.com/office/drawing/2014/main" id="{272BC4C8-3B14-4103-80A4-1E484C991389}"/>
              </a:ext>
            </a:extLst>
          </p:cNvPr>
          <p:cNvSpPr/>
          <p:nvPr/>
        </p:nvSpPr>
        <p:spPr>
          <a:xfrm>
            <a:off x="494249" y="8325650"/>
            <a:ext cx="288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7" action="ppaction://hlinksldjump"/>
              </a:rPr>
              <a:t>Information and Requirements</a:t>
            </a:r>
            <a:endParaRPr kumimoji="1" lang="ja-JP" altLang="en-US" sz="1200" u="sng" dirty="0"/>
          </a:p>
        </p:txBody>
      </p:sp>
      <p:sp>
        <p:nvSpPr>
          <p:cNvPr id="48" name="正方形/長方形 47">
            <a:hlinkClick r:id="rId8" action="ppaction://hlinksldjump"/>
            <a:extLst>
              <a:ext uri="{FF2B5EF4-FFF2-40B4-BE49-F238E27FC236}">
                <a16:creationId xmlns:a16="http://schemas.microsoft.com/office/drawing/2014/main" id="{FE0557DC-CE6A-4D9B-B931-63B3361ABE07}"/>
              </a:ext>
            </a:extLst>
          </p:cNvPr>
          <p:cNvSpPr/>
          <p:nvPr/>
        </p:nvSpPr>
        <p:spPr>
          <a:xfrm>
            <a:off x="494249" y="8611550"/>
            <a:ext cx="288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8" action="ppaction://hlinksldjump"/>
              </a:rPr>
              <a:t>Reservation &amp; Cancellation policy</a:t>
            </a:r>
            <a:endParaRPr kumimoji="1" lang="ja-JP" altLang="en-US" sz="1200" u="sng" dirty="0"/>
          </a:p>
        </p:txBody>
      </p:sp>
      <p:sp>
        <p:nvSpPr>
          <p:cNvPr id="50" name="正方形/長方形 49">
            <a:hlinkClick r:id="rId9" action="ppaction://hlinksldjump"/>
            <a:extLst>
              <a:ext uri="{FF2B5EF4-FFF2-40B4-BE49-F238E27FC236}">
                <a16:creationId xmlns:a16="http://schemas.microsoft.com/office/drawing/2014/main" id="{3A6FC5E8-86D5-41F0-8430-8C2A8965CC59}"/>
              </a:ext>
            </a:extLst>
          </p:cNvPr>
          <p:cNvSpPr/>
          <p:nvPr/>
        </p:nvSpPr>
        <p:spPr>
          <a:xfrm>
            <a:off x="484387" y="6902732"/>
            <a:ext cx="21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u="sng" dirty="0">
                <a:hlinkClick r:id="rId9" action="ppaction://hlinksldjump"/>
              </a:rPr>
              <a:t>Route</a:t>
            </a:r>
            <a:r>
              <a:rPr kumimoji="1" lang="ja-JP" altLang="en-US" sz="1200" u="sng" dirty="0">
                <a:hlinkClick r:id="rId9" action="ppaction://hlinksldjump"/>
              </a:rPr>
              <a:t> </a:t>
            </a:r>
            <a:r>
              <a:rPr kumimoji="1" lang="en-US" altLang="ja-JP" sz="1200" u="sng" dirty="0">
                <a:hlinkClick r:id="rId9" action="ppaction://hlinksldjump"/>
              </a:rPr>
              <a:t>map</a:t>
            </a:r>
            <a:endParaRPr kumimoji="1" lang="ja-JP" altLang="en-US" sz="1200" u="sng" dirty="0"/>
          </a:p>
        </p:txBody>
      </p:sp>
      <p:sp>
        <p:nvSpPr>
          <p:cNvPr id="51" name="テキスト ボックス 50">
            <a:extLst>
              <a:ext uri="{FF2B5EF4-FFF2-40B4-BE49-F238E27FC236}">
                <a16:creationId xmlns:a16="http://schemas.microsoft.com/office/drawing/2014/main" id="{2B24D517-A09E-4CB7-9E32-AE9EFEFCA8B5}"/>
              </a:ext>
            </a:extLst>
          </p:cNvPr>
          <p:cNvSpPr txBox="1"/>
          <p:nvPr/>
        </p:nvSpPr>
        <p:spPr>
          <a:xfrm>
            <a:off x="7555196" y="6902732"/>
            <a:ext cx="2520000" cy="461665"/>
          </a:xfrm>
          <a:prstGeom prst="accentCallout1">
            <a:avLst>
              <a:gd name="adj1" fmla="val 18750"/>
              <a:gd name="adj2" fmla="val -8333"/>
              <a:gd name="adj3" fmla="val 19565"/>
              <a:gd name="adj4" fmla="val -23886"/>
            </a:avLst>
          </a:prstGeom>
          <a:solidFill>
            <a:schemeClr val="bg1"/>
          </a:solidFill>
        </p:spPr>
        <p:style>
          <a:lnRef idx="2">
            <a:schemeClr val="accent6"/>
          </a:lnRef>
          <a:fillRef idx="1">
            <a:schemeClr val="lt1"/>
          </a:fillRef>
          <a:effectRef idx="0">
            <a:schemeClr val="accent6"/>
          </a:effectRef>
          <a:fontRef idx="minor">
            <a:schemeClr val="dk1"/>
          </a:fontRef>
        </p:style>
        <p:txBody>
          <a:bodyPr wrap="square" rtlCol="0">
            <a:spAutoFit/>
          </a:bodyPr>
          <a:lstStyle/>
          <a:p>
            <a:r>
              <a:rPr kumimoji="1" lang="ja-JP" altLang="en-US" sz="1200" dirty="0">
                <a:solidFill>
                  <a:schemeClr val="accent6">
                    <a:lumMod val="75000"/>
                  </a:schemeClr>
                </a:solidFill>
              </a:rPr>
              <a:t>各ページへのハイパーリンクを付けています</a:t>
            </a:r>
          </a:p>
        </p:txBody>
      </p:sp>
      <p:sp>
        <p:nvSpPr>
          <p:cNvPr id="49" name="テキスト ボックス 48">
            <a:extLst>
              <a:ext uri="{FF2B5EF4-FFF2-40B4-BE49-F238E27FC236}">
                <a16:creationId xmlns:a16="http://schemas.microsoft.com/office/drawing/2014/main" id="{E11C80B9-0026-4432-9144-53D920867F62}"/>
              </a:ext>
            </a:extLst>
          </p:cNvPr>
          <p:cNvSpPr txBox="1"/>
          <p:nvPr/>
        </p:nvSpPr>
        <p:spPr>
          <a:xfrm>
            <a:off x="7555196" y="365608"/>
            <a:ext cx="2520000" cy="276999"/>
          </a:xfrm>
          <a:prstGeom prst="accentCallout1">
            <a:avLst>
              <a:gd name="adj1" fmla="val 10726"/>
              <a:gd name="adj2" fmla="val -8459"/>
              <a:gd name="adj3" fmla="val 12779"/>
              <a:gd name="adj4" fmla="val -23609"/>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ツアータイトル</a:t>
            </a:r>
            <a:endParaRPr kumimoji="1" lang="en-US" altLang="ja-JP" sz="1200" dirty="0">
              <a:solidFill>
                <a:schemeClr val="accent2">
                  <a:lumMod val="75000"/>
                </a:schemeClr>
              </a:solidFill>
            </a:endParaRPr>
          </a:p>
        </p:txBody>
      </p:sp>
    </p:spTree>
    <p:extLst>
      <p:ext uri="{BB962C8B-B14F-4D97-AF65-F5344CB8AC3E}">
        <p14:creationId xmlns:p14="http://schemas.microsoft.com/office/powerpoint/2010/main" val="25590757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2" name="直線コネクタ 31">
            <a:extLst>
              <a:ext uri="{FF2B5EF4-FFF2-40B4-BE49-F238E27FC236}">
                <a16:creationId xmlns:a16="http://schemas.microsoft.com/office/drawing/2014/main" id="{5404E7A0-571F-4826-8E7E-2BED06E9707A}"/>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2" name="正方形/長方形 1">
            <a:extLst>
              <a:ext uri="{FF2B5EF4-FFF2-40B4-BE49-F238E27FC236}">
                <a16:creationId xmlns:a16="http://schemas.microsoft.com/office/drawing/2014/main" id="{8E7417D6-E80B-40F6-B100-2C14A6D0853C}"/>
              </a:ext>
            </a:extLst>
          </p:cNvPr>
          <p:cNvSpPr/>
          <p:nvPr/>
        </p:nvSpPr>
        <p:spPr>
          <a:xfrm>
            <a:off x="548999" y="702145"/>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b="1" dirty="0"/>
              <a:t>Route map</a:t>
            </a:r>
            <a:endParaRPr kumimoji="1" lang="ja-JP" altLang="en-US" sz="2400" b="1" dirty="0"/>
          </a:p>
        </p:txBody>
      </p:sp>
      <p:sp>
        <p:nvSpPr>
          <p:cNvPr id="24" name="テキスト ボックス 23">
            <a:extLst>
              <a:ext uri="{FF2B5EF4-FFF2-40B4-BE49-F238E27FC236}">
                <a16:creationId xmlns:a16="http://schemas.microsoft.com/office/drawing/2014/main" id="{62282A3C-418D-4202-B453-F4BF130F2751}"/>
              </a:ext>
            </a:extLst>
          </p:cNvPr>
          <p:cNvSpPr txBox="1"/>
          <p:nvPr/>
        </p:nvSpPr>
        <p:spPr>
          <a:xfrm>
            <a:off x="7538674" y="864145"/>
            <a:ext cx="1800000" cy="584775"/>
          </a:xfrm>
          <a:prstGeom prst="accentCallout1">
            <a:avLst>
              <a:gd name="adj1" fmla="val 18750"/>
              <a:gd name="adj2" fmla="val -8333"/>
              <a:gd name="adj3" fmla="val 18052"/>
              <a:gd name="adj4" fmla="val -31396"/>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行程を示す地図</a:t>
            </a:r>
            <a:endParaRPr kumimoji="1" lang="en-US" altLang="ja-JP" sz="1200" dirty="0">
              <a:solidFill>
                <a:schemeClr val="accent2">
                  <a:lumMod val="75000"/>
                </a:schemeClr>
              </a:solidFill>
            </a:endParaRPr>
          </a:p>
          <a:p>
            <a:r>
              <a:rPr kumimoji="1" lang="ja-JP" altLang="en-US" sz="1000" dirty="0">
                <a:solidFill>
                  <a:schemeClr val="tx1"/>
                </a:solidFill>
              </a:rPr>
              <a:t>添付の例は、</a:t>
            </a:r>
            <a:r>
              <a:rPr lang="en-US" altLang="ja-JP" sz="1000" dirty="0">
                <a:solidFill>
                  <a:schemeClr val="tx1"/>
                </a:solidFill>
              </a:rPr>
              <a:t>Google Map</a:t>
            </a:r>
            <a:r>
              <a:rPr lang="ja-JP" altLang="en-US" sz="1000" dirty="0">
                <a:solidFill>
                  <a:schemeClr val="tx1"/>
                </a:solidFill>
              </a:rPr>
              <a:t>の「マイマップ」機能利用</a:t>
            </a:r>
            <a:endParaRPr kumimoji="1" lang="ja-JP" altLang="en-US" sz="1000" dirty="0">
              <a:solidFill>
                <a:schemeClr val="tx1"/>
              </a:solidFill>
            </a:endParaRPr>
          </a:p>
        </p:txBody>
      </p:sp>
      <p:sp>
        <p:nvSpPr>
          <p:cNvPr id="12" name="テキスト ボックス 11">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pic>
        <p:nvPicPr>
          <p:cNvPr id="3" name="図 2"/>
          <p:cNvPicPr>
            <a:picLocks noChangeAspect="1"/>
          </p:cNvPicPr>
          <p:nvPr/>
        </p:nvPicPr>
        <p:blipFill>
          <a:blip r:embed="rId2"/>
          <a:stretch>
            <a:fillRect/>
          </a:stretch>
        </p:blipFill>
        <p:spPr>
          <a:xfrm>
            <a:off x="587119" y="1448920"/>
            <a:ext cx="5683761" cy="4769590"/>
          </a:xfrm>
          <a:prstGeom prst="rect">
            <a:avLst/>
          </a:prstGeom>
        </p:spPr>
      </p:pic>
      <p:sp>
        <p:nvSpPr>
          <p:cNvPr id="4" name="正方形/長方形 3"/>
          <p:cNvSpPr/>
          <p:nvPr/>
        </p:nvSpPr>
        <p:spPr>
          <a:xfrm>
            <a:off x="587119" y="6056584"/>
            <a:ext cx="670181" cy="161925"/>
          </a:xfrm>
          <a:prstGeom prst="rect">
            <a:avLst/>
          </a:prstGeom>
          <a:solidFill>
            <a:srgbClr val="9CC0F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線吹き出し 1 (枠付き) 6"/>
          <p:cNvSpPr/>
          <p:nvPr/>
        </p:nvSpPr>
        <p:spPr>
          <a:xfrm>
            <a:off x="3362324" y="5181600"/>
            <a:ext cx="1266825" cy="285750"/>
          </a:xfrm>
          <a:prstGeom prst="borderCallout1">
            <a:avLst>
              <a:gd name="adj1" fmla="val -1250"/>
              <a:gd name="adj2" fmla="val 51817"/>
              <a:gd name="adj3" fmla="val -83055"/>
              <a:gd name="adj4" fmla="val 6492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a:solidFill>
                  <a:schemeClr val="tx1"/>
                </a:solidFill>
              </a:rPr>
              <a:t>Porto Mitsuishi</a:t>
            </a:r>
            <a:endParaRPr kumimoji="1" lang="ja-JP" altLang="en-US" sz="1100" dirty="0">
              <a:solidFill>
                <a:schemeClr val="tx1"/>
              </a:solidFill>
            </a:endParaRPr>
          </a:p>
        </p:txBody>
      </p:sp>
      <p:sp>
        <p:nvSpPr>
          <p:cNvPr id="17" name="線吹き出し 1 (枠付き) 16"/>
          <p:cNvSpPr/>
          <p:nvPr/>
        </p:nvSpPr>
        <p:spPr>
          <a:xfrm>
            <a:off x="3816350" y="5770834"/>
            <a:ext cx="2139949" cy="285750"/>
          </a:xfrm>
          <a:prstGeom prst="borderCallout1">
            <a:avLst>
              <a:gd name="adj1" fmla="val -1250"/>
              <a:gd name="adj2" fmla="val 51817"/>
              <a:gd name="adj3" fmla="val -78610"/>
              <a:gd name="adj4" fmla="val 77788"/>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200" dirty="0" err="1">
                <a:solidFill>
                  <a:schemeClr val="tx1"/>
                </a:solidFill>
              </a:rPr>
              <a:t>Mitsuishi</a:t>
            </a:r>
            <a:r>
              <a:rPr lang="en-US" altLang="ja-JP" sz="1200" dirty="0">
                <a:solidFill>
                  <a:schemeClr val="tx1"/>
                </a:solidFill>
              </a:rPr>
              <a:t> </a:t>
            </a:r>
            <a:r>
              <a:rPr lang="en-US" altLang="ja-JP" sz="1200" dirty="0" err="1">
                <a:solidFill>
                  <a:schemeClr val="tx1"/>
                </a:solidFill>
              </a:rPr>
              <a:t>Konbu</a:t>
            </a:r>
            <a:r>
              <a:rPr lang="en-US" altLang="ja-JP" sz="1200" dirty="0">
                <a:solidFill>
                  <a:schemeClr val="tx1"/>
                </a:solidFill>
              </a:rPr>
              <a:t> </a:t>
            </a:r>
            <a:r>
              <a:rPr lang="en-US" altLang="ja-JP" sz="1200" dirty="0" err="1">
                <a:solidFill>
                  <a:schemeClr val="tx1"/>
                </a:solidFill>
              </a:rPr>
              <a:t>Onsen</a:t>
            </a:r>
            <a:r>
              <a:rPr lang="en-US" altLang="ja-JP" sz="1200" dirty="0">
                <a:solidFill>
                  <a:schemeClr val="tx1"/>
                </a:solidFill>
              </a:rPr>
              <a:t> </a:t>
            </a:r>
            <a:r>
              <a:rPr lang="en-US" altLang="ja-JP" sz="1200" dirty="0" err="1">
                <a:solidFill>
                  <a:schemeClr val="tx1"/>
                </a:solidFill>
              </a:rPr>
              <a:t>Kurazo</a:t>
            </a:r>
            <a:endParaRPr kumimoji="1" lang="ja-JP" altLang="en-US" sz="1200" dirty="0">
              <a:solidFill>
                <a:schemeClr val="tx1"/>
              </a:solidFill>
            </a:endParaRPr>
          </a:p>
        </p:txBody>
      </p:sp>
      <p:sp>
        <p:nvSpPr>
          <p:cNvPr id="18" name="線吹き出し 1 (枠付き) 17"/>
          <p:cNvSpPr/>
          <p:nvPr/>
        </p:nvSpPr>
        <p:spPr>
          <a:xfrm>
            <a:off x="4062411" y="4287565"/>
            <a:ext cx="1319214" cy="285750"/>
          </a:xfrm>
          <a:prstGeom prst="borderCallout1">
            <a:avLst>
              <a:gd name="adj1" fmla="val 99584"/>
              <a:gd name="adj2" fmla="val 48810"/>
              <a:gd name="adj3" fmla="val 163055"/>
              <a:gd name="adj4" fmla="val -5965"/>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dirty="0" err="1">
                <a:solidFill>
                  <a:schemeClr val="tx1"/>
                </a:solidFill>
              </a:rPr>
              <a:t>Isogai</a:t>
            </a:r>
            <a:r>
              <a:rPr lang="en-US" altLang="ja-JP" sz="1100" dirty="0">
                <a:solidFill>
                  <a:schemeClr val="tx1"/>
                </a:solidFill>
              </a:rPr>
              <a:t> </a:t>
            </a:r>
            <a:r>
              <a:rPr lang="en-US" altLang="ja-JP" sz="1100" dirty="0" err="1">
                <a:solidFill>
                  <a:schemeClr val="tx1"/>
                </a:solidFill>
              </a:rPr>
              <a:t>Kaichi</a:t>
            </a:r>
            <a:r>
              <a:rPr lang="en-US" altLang="ja-JP" sz="1100" dirty="0">
                <a:solidFill>
                  <a:schemeClr val="tx1"/>
                </a:solidFill>
              </a:rPr>
              <a:t> </a:t>
            </a:r>
            <a:r>
              <a:rPr lang="en-US" altLang="ja-JP" sz="1100" dirty="0" err="1">
                <a:solidFill>
                  <a:schemeClr val="tx1"/>
                </a:solidFill>
              </a:rPr>
              <a:t>Shoten</a:t>
            </a:r>
            <a:endParaRPr kumimoji="1" lang="ja-JP" altLang="en-US" sz="1100" dirty="0">
              <a:solidFill>
                <a:schemeClr val="tx1"/>
              </a:solidFill>
            </a:endParaRPr>
          </a:p>
        </p:txBody>
      </p:sp>
      <p:sp>
        <p:nvSpPr>
          <p:cNvPr id="19" name="線吹き出し 1 (枠付き) 18"/>
          <p:cNvSpPr/>
          <p:nvPr/>
        </p:nvSpPr>
        <p:spPr>
          <a:xfrm>
            <a:off x="4532311" y="4806020"/>
            <a:ext cx="1319214" cy="285750"/>
          </a:xfrm>
          <a:prstGeom prst="borderCallout1">
            <a:avLst>
              <a:gd name="adj1" fmla="val 15139"/>
              <a:gd name="adj2" fmla="val 194"/>
              <a:gd name="adj3" fmla="val -1389"/>
              <a:gd name="adj4" fmla="val -33402"/>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a:solidFill>
                  <a:schemeClr val="tx1"/>
                </a:solidFill>
              </a:rPr>
              <a:t>Mitsuishi Kombu</a:t>
            </a:r>
            <a:endParaRPr kumimoji="1" lang="ja-JP" altLang="en-US" sz="1100" dirty="0">
              <a:solidFill>
                <a:schemeClr val="tx1"/>
              </a:solidFill>
            </a:endParaRPr>
          </a:p>
        </p:txBody>
      </p:sp>
      <p:sp>
        <p:nvSpPr>
          <p:cNvPr id="20" name="線吹き出し 1 (枠付き) 19"/>
          <p:cNvSpPr/>
          <p:nvPr/>
        </p:nvSpPr>
        <p:spPr>
          <a:xfrm>
            <a:off x="773906" y="3255614"/>
            <a:ext cx="2383632" cy="285750"/>
          </a:xfrm>
          <a:prstGeom prst="borderCallout1">
            <a:avLst>
              <a:gd name="adj1" fmla="val -113527"/>
              <a:gd name="adj2" fmla="val 11175"/>
              <a:gd name="adj3" fmla="val 833"/>
              <a:gd name="adj4" fmla="val 46983"/>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100">
                <a:solidFill>
                  <a:schemeClr val="tx1"/>
                </a:solidFill>
              </a:rPr>
              <a:t>Shinhidaka Tourist Information Centre</a:t>
            </a:r>
            <a:endParaRPr kumimoji="1" lang="ja-JP" altLang="en-US" sz="1100" dirty="0">
              <a:solidFill>
                <a:schemeClr val="tx1"/>
              </a:solidFill>
            </a:endParaRPr>
          </a:p>
        </p:txBody>
      </p:sp>
    </p:spTree>
    <p:extLst>
      <p:ext uri="{BB962C8B-B14F-4D97-AF65-F5344CB8AC3E}">
        <p14:creationId xmlns:p14="http://schemas.microsoft.com/office/powerpoint/2010/main" val="7077963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39" name="正方形/長方形 38">
            <a:extLst>
              <a:ext uri="{FF2B5EF4-FFF2-40B4-BE49-F238E27FC236}">
                <a16:creationId xmlns:a16="http://schemas.microsoft.com/office/drawing/2014/main" id="{B9417A39-99F1-4DCB-9BA3-80DDD1331848}"/>
              </a:ext>
            </a:extLst>
          </p:cNvPr>
          <p:cNvSpPr/>
          <p:nvPr/>
        </p:nvSpPr>
        <p:spPr>
          <a:xfrm>
            <a:off x="549000" y="1740700"/>
            <a:ext cx="5760000" cy="402414"/>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Gather at the </a:t>
            </a:r>
            <a:r>
              <a:rPr kumimoji="1" lang="en-US" altLang="ja-JP" sz="1200" dirty="0" err="1"/>
              <a:t>Shinhidaka</a:t>
            </a:r>
            <a:r>
              <a:rPr kumimoji="1" lang="en-US" altLang="ja-JP" sz="1200" dirty="0"/>
              <a:t> Tourist Information Centre at the site of the former JR-</a:t>
            </a:r>
            <a:r>
              <a:rPr kumimoji="1" lang="en-US" altLang="ja-JP" sz="1200" dirty="0" err="1"/>
              <a:t>Shizunai</a:t>
            </a:r>
            <a:r>
              <a:rPr kumimoji="1" lang="en-US" altLang="ja-JP" sz="1200" dirty="0"/>
              <a:t> train station at 11 am.</a:t>
            </a:r>
            <a:endParaRPr kumimoji="1" lang="ja-JP" altLang="en-US" sz="1200" dirty="0"/>
          </a:p>
        </p:txBody>
      </p:sp>
      <p:sp>
        <p:nvSpPr>
          <p:cNvPr id="41" name="正方形/長方形 40">
            <a:extLst>
              <a:ext uri="{FF2B5EF4-FFF2-40B4-BE49-F238E27FC236}">
                <a16:creationId xmlns:a16="http://schemas.microsoft.com/office/drawing/2014/main" id="{BABAE9B3-9892-4F30-86CF-CE0C875F6CC0}"/>
              </a:ext>
            </a:extLst>
          </p:cNvPr>
          <p:cNvSpPr/>
          <p:nvPr/>
        </p:nvSpPr>
        <p:spPr>
          <a:xfrm>
            <a:off x="549000" y="3331162"/>
            <a:ext cx="5760000" cy="1913938"/>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After lunch, learn about Kombu (kelp) and its association with </a:t>
            </a:r>
            <a:r>
              <a:rPr kumimoji="1" lang="en-US" altLang="ja-JP" sz="1200" dirty="0" err="1"/>
              <a:t>Shinhidaka-cho</a:t>
            </a:r>
            <a:r>
              <a:rPr kumimoji="1" lang="en-US" altLang="ja-JP" sz="1200" dirty="0"/>
              <a:t> from the curator of a local museum. Start cycling for a first-hand experience of the history and culture of </a:t>
            </a:r>
            <a:r>
              <a:rPr kumimoji="1" lang="en-US" altLang="ja-JP" sz="1200" dirty="0" err="1"/>
              <a:t>Shinhidaka-cho</a:t>
            </a:r>
            <a:r>
              <a:rPr kumimoji="1" lang="en-US" altLang="ja-JP" sz="1200" dirty="0"/>
              <a:t> and </a:t>
            </a:r>
            <a:r>
              <a:rPr kumimoji="1" lang="en-US" altLang="ja-JP" sz="1200" dirty="0" err="1"/>
              <a:t>Mitsuishi</a:t>
            </a:r>
            <a:r>
              <a:rPr kumimoji="1" lang="en-US" altLang="ja-JP" sz="1200" dirty="0"/>
              <a:t> Kombu.</a:t>
            </a:r>
          </a:p>
          <a:p>
            <a:pPr>
              <a:lnSpc>
                <a:spcPts val="1800"/>
              </a:lnSpc>
            </a:pPr>
            <a:r>
              <a:rPr kumimoji="1" lang="en-US" altLang="ja-JP" sz="1200" dirty="0"/>
              <a:t>Cycle along the coast to </a:t>
            </a:r>
            <a:r>
              <a:rPr kumimoji="1" lang="en-US" altLang="ja-JP" sz="1200" dirty="0" err="1"/>
              <a:t>Mitsuishi</a:t>
            </a:r>
            <a:r>
              <a:rPr kumimoji="1" lang="en-US" altLang="ja-JP" sz="1200" dirty="0"/>
              <a:t>, where </a:t>
            </a:r>
            <a:r>
              <a:rPr kumimoji="1" lang="en-US" altLang="ja-JP" sz="1200" dirty="0" err="1"/>
              <a:t>Mitsuishi</a:t>
            </a:r>
            <a:r>
              <a:rPr kumimoji="1" lang="en-US" altLang="ja-JP" sz="1200" dirty="0"/>
              <a:t> Kombu is harvested.</a:t>
            </a:r>
          </a:p>
          <a:p>
            <a:pPr>
              <a:lnSpc>
                <a:spcPts val="1800"/>
              </a:lnSpc>
            </a:pPr>
            <a:r>
              <a:rPr kumimoji="1" lang="en-US" altLang="ja-JP" sz="1200" dirty="0"/>
              <a:t>On the way, enjoy the view of sun-drying kelp on the beach, a rare sight that can only been seen at a kelp-producing region, and sample the area’s unique dessert, </a:t>
            </a:r>
            <a:r>
              <a:rPr kumimoji="1" lang="en-US" altLang="ja-JP" sz="1200" dirty="0" err="1"/>
              <a:t>Mitsuishi</a:t>
            </a:r>
            <a:r>
              <a:rPr kumimoji="1" lang="en-US" altLang="ja-JP" sz="1200" dirty="0"/>
              <a:t> Kombu Soft-Serve Ice Cream.</a:t>
            </a:r>
          </a:p>
          <a:p>
            <a:pPr>
              <a:lnSpc>
                <a:spcPts val="1800"/>
              </a:lnSpc>
            </a:pPr>
            <a:r>
              <a:rPr kumimoji="1" lang="en-US" altLang="ja-JP" sz="1200" dirty="0"/>
              <a:t>Upon arriving at </a:t>
            </a:r>
            <a:r>
              <a:rPr kumimoji="1" lang="en-US" altLang="ja-JP" sz="1200" dirty="0" err="1"/>
              <a:t>Mitsuishi</a:t>
            </a:r>
            <a:r>
              <a:rPr kumimoji="1" lang="en-US" altLang="ja-JP" sz="1200" dirty="0"/>
              <a:t>, receive a briefing on Day 2 schedule at Porto </a:t>
            </a:r>
            <a:r>
              <a:rPr kumimoji="1" lang="en-US" altLang="ja-JP" sz="1200" dirty="0" err="1"/>
              <a:t>Mitsuishi</a:t>
            </a:r>
            <a:r>
              <a:rPr kumimoji="1" lang="en-US" altLang="ja-JP" sz="1200" dirty="0"/>
              <a:t>. Watch a video about kelp harvesting and listen to a lecture to prepare for the next day.</a:t>
            </a:r>
          </a:p>
        </p:txBody>
      </p:sp>
      <p:sp>
        <p:nvSpPr>
          <p:cNvPr id="7" name="正方形/長方形 6">
            <a:extLst>
              <a:ext uri="{FF2B5EF4-FFF2-40B4-BE49-F238E27FC236}">
                <a16:creationId xmlns:a16="http://schemas.microsoft.com/office/drawing/2014/main" id="{9DF4D7C3-1E7C-4928-B632-F4593158D3D4}"/>
              </a:ext>
            </a:extLst>
          </p:cNvPr>
          <p:cNvSpPr/>
          <p:nvPr/>
        </p:nvSpPr>
        <p:spPr>
          <a:xfrm>
            <a:off x="961900" y="2361640"/>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solidFill>
                  <a:schemeClr val="accent6">
                    <a:lumMod val="75000"/>
                  </a:schemeClr>
                </a:solidFill>
              </a:rPr>
              <a:t>Lunch</a:t>
            </a:r>
            <a:endParaRPr kumimoji="1" lang="ja-JP" altLang="en-US" sz="1400" b="1" dirty="0">
              <a:solidFill>
                <a:schemeClr val="accent6">
                  <a:lumMod val="75000"/>
                </a:schemeClr>
              </a:solidFill>
            </a:endParaRPr>
          </a:p>
        </p:txBody>
      </p:sp>
      <p:sp>
        <p:nvSpPr>
          <p:cNvPr id="9" name="正方形/長方形 8">
            <a:extLst>
              <a:ext uri="{FF2B5EF4-FFF2-40B4-BE49-F238E27FC236}">
                <a16:creationId xmlns:a16="http://schemas.microsoft.com/office/drawing/2014/main" id="{83ED0A3B-49E3-4FD1-BCF0-EAEC618B29DA}"/>
              </a:ext>
            </a:extLst>
          </p:cNvPr>
          <p:cNvSpPr/>
          <p:nvPr/>
        </p:nvSpPr>
        <p:spPr>
          <a:xfrm>
            <a:off x="961900" y="2708998"/>
            <a:ext cx="5400000" cy="598806"/>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After a quick briefing, go to the nearby restaurant “Amaya” to experience kelp stock culture while savoring a Japanese lunch using the stock.</a:t>
            </a:r>
            <a:endParaRPr kumimoji="1" lang="ja-JP" altLang="en-US" sz="1200" dirty="0"/>
          </a:p>
        </p:txBody>
      </p:sp>
      <p:sp>
        <p:nvSpPr>
          <p:cNvPr id="11" name="正方形/長方形 10">
            <a:extLst>
              <a:ext uri="{FF2B5EF4-FFF2-40B4-BE49-F238E27FC236}">
                <a16:creationId xmlns:a16="http://schemas.microsoft.com/office/drawing/2014/main" id="{D9B6D083-974D-472C-A543-B59E64A0218B}"/>
              </a:ext>
            </a:extLst>
          </p:cNvPr>
          <p:cNvSpPr/>
          <p:nvPr/>
        </p:nvSpPr>
        <p:spPr>
          <a:xfrm>
            <a:off x="961900" y="5549074"/>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solidFill>
                  <a:schemeClr val="accent6">
                    <a:lumMod val="75000"/>
                  </a:schemeClr>
                </a:solidFill>
              </a:rPr>
              <a:t>Dinner </a:t>
            </a:r>
            <a:endParaRPr kumimoji="1" lang="ja-JP" altLang="en-US" sz="1400" b="1" dirty="0">
              <a:solidFill>
                <a:schemeClr val="accent6">
                  <a:lumMod val="75000"/>
                </a:schemeClr>
              </a:solidFill>
            </a:endParaRPr>
          </a:p>
        </p:txBody>
      </p:sp>
      <p:sp>
        <p:nvSpPr>
          <p:cNvPr id="13" name="正方形/長方形 12">
            <a:extLst>
              <a:ext uri="{FF2B5EF4-FFF2-40B4-BE49-F238E27FC236}">
                <a16:creationId xmlns:a16="http://schemas.microsoft.com/office/drawing/2014/main" id="{9A5AA2AF-C24B-4D56-9037-F68E0CE3E326}"/>
              </a:ext>
            </a:extLst>
          </p:cNvPr>
          <p:cNvSpPr/>
          <p:nvPr/>
        </p:nvSpPr>
        <p:spPr>
          <a:xfrm>
            <a:off x="961900" y="5896433"/>
            <a:ext cx="5400000" cy="171816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Dinner options: Choose from the following options.</a:t>
            </a:r>
          </a:p>
          <a:p>
            <a:pPr>
              <a:lnSpc>
                <a:spcPts val="1800"/>
              </a:lnSpc>
            </a:pPr>
            <a:r>
              <a:rPr kumimoji="1" lang="en-US" altLang="ja-JP" sz="1200" dirty="0"/>
              <a:t>① </a:t>
            </a:r>
            <a:r>
              <a:rPr kumimoji="1" lang="en-US" altLang="ja-JP" sz="1200" dirty="0" err="1"/>
              <a:t>Kaiseki</a:t>
            </a:r>
            <a:r>
              <a:rPr kumimoji="1" lang="en-US" altLang="ja-JP" sz="1200" dirty="0"/>
              <a:t> </a:t>
            </a:r>
            <a:r>
              <a:rPr kumimoji="1" lang="ja-JP" altLang="en-US" sz="1200" dirty="0"/>
              <a:t>（</a:t>
            </a:r>
            <a:r>
              <a:rPr kumimoji="1" lang="en-US" altLang="ja-JP" sz="1200" dirty="0"/>
              <a:t>Japanese </a:t>
            </a:r>
            <a:r>
              <a:rPr kumimoji="1" lang="en-US" altLang="ja-JP" sz="1200" dirty="0" err="1"/>
              <a:t>cusine</a:t>
            </a:r>
            <a:r>
              <a:rPr kumimoji="1" lang="ja-JP" altLang="en-US" sz="1200" dirty="0"/>
              <a:t>）</a:t>
            </a:r>
            <a:r>
              <a:rPr kumimoji="1" lang="en-US" altLang="ja-JP" sz="1200" dirty="0"/>
              <a:t>dinner at the hotel: Enjoy Hidaka’s local delicacies including </a:t>
            </a:r>
            <a:r>
              <a:rPr kumimoji="1" lang="en-US" altLang="ja-JP" sz="1200" dirty="0" err="1"/>
              <a:t>Shinhidaka’s</a:t>
            </a:r>
            <a:r>
              <a:rPr kumimoji="1" lang="en-US" altLang="ja-JP" sz="1200" dirty="0"/>
              <a:t> </a:t>
            </a:r>
            <a:r>
              <a:rPr kumimoji="1" lang="en-US" altLang="ja-JP" sz="1200" dirty="0" err="1"/>
              <a:t>Mitsuishi</a:t>
            </a:r>
            <a:r>
              <a:rPr kumimoji="1" lang="en-US" altLang="ja-JP" sz="1200" dirty="0"/>
              <a:t> Beef(</a:t>
            </a:r>
            <a:r>
              <a:rPr kumimoji="1" lang="en-US" altLang="ja-JP" sz="1200" dirty="0" err="1"/>
              <a:t>Wagyu</a:t>
            </a:r>
            <a:r>
              <a:rPr kumimoji="1" lang="en-US" altLang="ja-JP" sz="1200" dirty="0"/>
              <a:t>)and fresh </a:t>
            </a:r>
            <a:r>
              <a:rPr kumimoji="1" lang="en-US" altLang="ja-JP" sz="1200" dirty="0" err="1"/>
              <a:t>seafoods</a:t>
            </a:r>
            <a:r>
              <a:rPr kumimoji="1" lang="en-US" altLang="ja-JP" sz="1200" dirty="0"/>
              <a:t> caught locally.</a:t>
            </a:r>
          </a:p>
          <a:p>
            <a:pPr>
              <a:lnSpc>
                <a:spcPts val="1800"/>
              </a:lnSpc>
            </a:pPr>
            <a:r>
              <a:rPr kumimoji="1" lang="en-US" altLang="ja-JP" sz="1200" dirty="0"/>
              <a:t>② Networking dinner with local residents: Interact with local people over dinner to learn about local lifestyles and history.</a:t>
            </a:r>
          </a:p>
          <a:p>
            <a:pPr>
              <a:lnSpc>
                <a:spcPts val="1800"/>
              </a:lnSpc>
            </a:pPr>
            <a:r>
              <a:rPr kumimoji="1" lang="en-US" altLang="ja-JP" sz="1200" dirty="0"/>
              <a:t>③ </a:t>
            </a:r>
            <a:r>
              <a:rPr kumimoji="1" lang="en-US" altLang="ja-JP" sz="1200" dirty="0" err="1"/>
              <a:t>Izakaya</a:t>
            </a:r>
            <a:r>
              <a:rPr kumimoji="1" lang="en-US" altLang="ja-JP" sz="1200" dirty="0"/>
              <a:t> plan: Go to a Japanese-style </a:t>
            </a:r>
            <a:r>
              <a:rPr kumimoji="1" lang="en-US" altLang="ja-JP" sz="1200" dirty="0" err="1"/>
              <a:t>Izakaya</a:t>
            </a:r>
            <a:r>
              <a:rPr kumimoji="1" lang="en-US" altLang="ja-JP" sz="1200" dirty="0"/>
              <a:t> tapas pub, recommended by tour guide, and get to know locals who happen to be there on the day.</a:t>
            </a:r>
          </a:p>
        </p:txBody>
      </p:sp>
      <p:sp>
        <p:nvSpPr>
          <p:cNvPr id="6" name="正方形/長方形 5">
            <a:extLst>
              <a:ext uri="{FF2B5EF4-FFF2-40B4-BE49-F238E27FC236}">
                <a16:creationId xmlns:a16="http://schemas.microsoft.com/office/drawing/2014/main" id="{DAB8BFAC-903D-499D-9D2D-978320B76468}"/>
              </a:ext>
            </a:extLst>
          </p:cNvPr>
          <p:cNvSpPr/>
          <p:nvPr/>
        </p:nvSpPr>
        <p:spPr>
          <a:xfrm>
            <a:off x="548999" y="8557360"/>
            <a:ext cx="1440002"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Activity: </a:t>
            </a:r>
            <a:endParaRPr kumimoji="1" lang="ja-JP" altLang="en-US" sz="1400" b="1" dirty="0"/>
          </a:p>
        </p:txBody>
      </p:sp>
      <p:sp>
        <p:nvSpPr>
          <p:cNvPr id="8" name="正方形/長方形 7">
            <a:extLst>
              <a:ext uri="{FF2B5EF4-FFF2-40B4-BE49-F238E27FC236}">
                <a16:creationId xmlns:a16="http://schemas.microsoft.com/office/drawing/2014/main" id="{321DF341-00CD-40F7-839F-E61F0AC17DAE}"/>
              </a:ext>
            </a:extLst>
          </p:cNvPr>
          <p:cNvSpPr/>
          <p:nvPr/>
        </p:nvSpPr>
        <p:spPr>
          <a:xfrm>
            <a:off x="1989000" y="8557360"/>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Cycling</a:t>
            </a:r>
            <a:endParaRPr kumimoji="1" lang="ja-JP" altLang="en-US" sz="1200" dirty="0"/>
          </a:p>
        </p:txBody>
      </p:sp>
      <p:sp>
        <p:nvSpPr>
          <p:cNvPr id="10" name="正方形/長方形 9">
            <a:extLst>
              <a:ext uri="{FF2B5EF4-FFF2-40B4-BE49-F238E27FC236}">
                <a16:creationId xmlns:a16="http://schemas.microsoft.com/office/drawing/2014/main" id="{CFC49376-9FC8-4B41-AB69-C9E245AA7AD4}"/>
              </a:ext>
            </a:extLst>
          </p:cNvPr>
          <p:cNvSpPr/>
          <p:nvPr/>
        </p:nvSpPr>
        <p:spPr>
          <a:xfrm>
            <a:off x="1989000" y="8881360"/>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3</a:t>
            </a:r>
            <a:endParaRPr kumimoji="1" lang="ja-JP" altLang="en-US" sz="1200" dirty="0"/>
          </a:p>
        </p:txBody>
      </p:sp>
      <p:sp>
        <p:nvSpPr>
          <p:cNvPr id="12" name="正方形/長方形 11">
            <a:extLst>
              <a:ext uri="{FF2B5EF4-FFF2-40B4-BE49-F238E27FC236}">
                <a16:creationId xmlns:a16="http://schemas.microsoft.com/office/drawing/2014/main" id="{5B9F5214-1E48-4DA1-A6DB-F18B45D7815D}"/>
              </a:ext>
            </a:extLst>
          </p:cNvPr>
          <p:cNvSpPr/>
          <p:nvPr/>
        </p:nvSpPr>
        <p:spPr>
          <a:xfrm>
            <a:off x="543373" y="8881360"/>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Difficulty: </a:t>
            </a:r>
            <a:endParaRPr kumimoji="1" lang="ja-JP" altLang="en-US" sz="1400" b="1" dirty="0"/>
          </a:p>
        </p:txBody>
      </p:sp>
      <p:sp>
        <p:nvSpPr>
          <p:cNvPr id="18" name="テキスト ボックス 17">
            <a:extLst>
              <a:ext uri="{FF2B5EF4-FFF2-40B4-BE49-F238E27FC236}">
                <a16:creationId xmlns:a16="http://schemas.microsoft.com/office/drawing/2014/main" id="{B9CF0A6D-9439-4856-B219-92806356A433}"/>
              </a:ext>
            </a:extLst>
          </p:cNvPr>
          <p:cNvSpPr txBox="1"/>
          <p:nvPr/>
        </p:nvSpPr>
        <p:spPr>
          <a:xfrm>
            <a:off x="7525113" y="2767158"/>
            <a:ext cx="2520000" cy="720000"/>
          </a:xfrm>
          <a:prstGeom prst="accentCallout1">
            <a:avLst>
              <a:gd name="adj1" fmla="val 18750"/>
              <a:gd name="adj2" fmla="val -8333"/>
              <a:gd name="adj3" fmla="val 19128"/>
              <a:gd name="adj4" fmla="val -21745"/>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１日毎の行程</a:t>
            </a:r>
            <a:endParaRPr kumimoji="1" lang="en-US" altLang="ja-JP" sz="1200" dirty="0">
              <a:solidFill>
                <a:schemeClr val="accent2">
                  <a:lumMod val="75000"/>
                </a:schemeClr>
              </a:solidFill>
            </a:endParaRPr>
          </a:p>
          <a:p>
            <a:r>
              <a:rPr kumimoji="1" lang="ja-JP" altLang="en-US" sz="1000" dirty="0">
                <a:solidFill>
                  <a:schemeClr val="tx1"/>
                </a:solidFill>
              </a:rPr>
              <a:t>その日の行程がわかるように文章で記載する。ストーリーとの関連性も記載すると分かりやすい。</a:t>
            </a:r>
          </a:p>
        </p:txBody>
      </p:sp>
      <p:sp>
        <p:nvSpPr>
          <p:cNvPr id="19" name="テキスト ボックス 18">
            <a:extLst>
              <a:ext uri="{FF2B5EF4-FFF2-40B4-BE49-F238E27FC236}">
                <a16:creationId xmlns:a16="http://schemas.microsoft.com/office/drawing/2014/main" id="{8651EFE3-52BB-4AA7-911A-B084191B828C}"/>
              </a:ext>
            </a:extLst>
          </p:cNvPr>
          <p:cNvSpPr txBox="1"/>
          <p:nvPr/>
        </p:nvSpPr>
        <p:spPr>
          <a:xfrm>
            <a:off x="7525113" y="1323963"/>
            <a:ext cx="2520000" cy="276999"/>
          </a:xfrm>
          <a:prstGeom prst="accentCallout1">
            <a:avLst>
              <a:gd name="adj1" fmla="val 18750"/>
              <a:gd name="adj2" fmla="val -8333"/>
              <a:gd name="adj3" fmla="val 21949"/>
              <a:gd name="adj4" fmla="val -22299"/>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実施場所、移動先など</a:t>
            </a:r>
            <a:endParaRPr kumimoji="1" lang="en-US" altLang="ja-JP" sz="1200" dirty="0">
              <a:solidFill>
                <a:schemeClr val="accent2">
                  <a:lumMod val="75000"/>
                </a:schemeClr>
              </a:solidFill>
            </a:endParaRPr>
          </a:p>
        </p:txBody>
      </p:sp>
      <p:sp>
        <p:nvSpPr>
          <p:cNvPr id="21" name="テキスト ボックス 20">
            <a:extLst>
              <a:ext uri="{FF2B5EF4-FFF2-40B4-BE49-F238E27FC236}">
                <a16:creationId xmlns:a16="http://schemas.microsoft.com/office/drawing/2014/main" id="{4BAC819F-84D3-4EFB-AF88-90DFE32DB417}"/>
              </a:ext>
            </a:extLst>
          </p:cNvPr>
          <p:cNvSpPr txBox="1"/>
          <p:nvPr/>
        </p:nvSpPr>
        <p:spPr>
          <a:xfrm>
            <a:off x="7525113" y="7658475"/>
            <a:ext cx="2520000" cy="276999"/>
          </a:xfrm>
          <a:prstGeom prst="accentCallout1">
            <a:avLst>
              <a:gd name="adj1" fmla="val 18750"/>
              <a:gd name="adj2" fmla="val -8333"/>
              <a:gd name="adj3" fmla="val 21949"/>
              <a:gd name="adj4" fmla="val -2335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食事の場所、内容など</a:t>
            </a:r>
            <a:endParaRPr kumimoji="1" lang="en-US" altLang="ja-JP" sz="1200" dirty="0">
              <a:solidFill>
                <a:schemeClr val="accent2">
                  <a:lumMod val="75000"/>
                </a:schemeClr>
              </a:solidFill>
            </a:endParaRPr>
          </a:p>
        </p:txBody>
      </p:sp>
      <p:sp>
        <p:nvSpPr>
          <p:cNvPr id="22" name="テキスト ボックス 21">
            <a:extLst>
              <a:ext uri="{FF2B5EF4-FFF2-40B4-BE49-F238E27FC236}">
                <a16:creationId xmlns:a16="http://schemas.microsoft.com/office/drawing/2014/main" id="{F18EB543-DC9C-45C4-8409-87716E38BC2E}"/>
              </a:ext>
            </a:extLst>
          </p:cNvPr>
          <p:cNvSpPr txBox="1"/>
          <p:nvPr/>
        </p:nvSpPr>
        <p:spPr>
          <a:xfrm>
            <a:off x="7525113" y="8468646"/>
            <a:ext cx="2520000" cy="1231106"/>
          </a:xfrm>
          <a:prstGeom prst="accentCallout1">
            <a:avLst>
              <a:gd name="adj1" fmla="val 18750"/>
              <a:gd name="adj2" fmla="val -8333"/>
              <a:gd name="adj3" fmla="val 19697"/>
              <a:gd name="adj4" fmla="val -21645"/>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この日のおもなアクティビティと難易度</a:t>
            </a:r>
            <a:endParaRPr kumimoji="1" lang="en-US" altLang="ja-JP" sz="1200" dirty="0">
              <a:solidFill>
                <a:schemeClr val="accent2">
                  <a:lumMod val="75000"/>
                </a:schemeClr>
              </a:solidFill>
            </a:endParaRPr>
          </a:p>
          <a:p>
            <a:r>
              <a:rPr lang="ja-JP" altLang="ja-JP" sz="1000" dirty="0"/>
              <a:t>アクティビティ</a:t>
            </a:r>
            <a:r>
              <a:rPr lang="ja-JP" altLang="en-US" sz="1000" dirty="0"/>
              <a:t>は、</a:t>
            </a:r>
            <a:r>
              <a:rPr lang="ja-JP" altLang="ja-JP" sz="1000" dirty="0"/>
              <a:t>所要時間、距離、地形（トレイル、砂利道、舗装・未舗装など）、（できれば）標高の増減</a:t>
            </a:r>
            <a:r>
              <a:rPr lang="ja-JP" altLang="en-US" sz="1000" dirty="0"/>
              <a:t>を記載する。</a:t>
            </a:r>
            <a:r>
              <a:rPr kumimoji="1" lang="ja-JP" altLang="en-US" sz="1000" dirty="0">
                <a:solidFill>
                  <a:schemeClr val="tx1"/>
                </a:solidFill>
              </a:rPr>
              <a:t>複数のアクティビティが</a:t>
            </a:r>
            <a:r>
              <a:rPr kumimoji="1" lang="en-US" altLang="ja-JP" sz="1000" dirty="0">
                <a:solidFill>
                  <a:schemeClr val="tx1"/>
                </a:solidFill>
              </a:rPr>
              <a:t>1</a:t>
            </a:r>
            <a:r>
              <a:rPr kumimoji="1" lang="ja-JP" altLang="en-US" sz="1000" dirty="0">
                <a:solidFill>
                  <a:schemeClr val="tx1"/>
                </a:solidFill>
              </a:rPr>
              <a:t>日の中にある場合は、連記する。</a:t>
            </a:r>
            <a:endParaRPr kumimoji="1" lang="en-US" altLang="ja-JP" sz="1000" dirty="0">
              <a:solidFill>
                <a:schemeClr val="tx1"/>
              </a:solidFill>
            </a:endParaRPr>
          </a:p>
        </p:txBody>
      </p:sp>
      <p:sp>
        <p:nvSpPr>
          <p:cNvPr id="23" name="正方形/長方形 22">
            <a:extLst>
              <a:ext uri="{FF2B5EF4-FFF2-40B4-BE49-F238E27FC236}">
                <a16:creationId xmlns:a16="http://schemas.microsoft.com/office/drawing/2014/main" id="{EBC5FC14-E1EF-43DA-A11A-C9C36A449BCB}"/>
              </a:ext>
            </a:extLst>
          </p:cNvPr>
          <p:cNvSpPr/>
          <p:nvPr/>
        </p:nvSpPr>
        <p:spPr>
          <a:xfrm>
            <a:off x="549000" y="793160"/>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dirty="0"/>
              <a:t>Day-by-day Itinerary </a:t>
            </a:r>
            <a:endParaRPr kumimoji="1" lang="ja-JP" altLang="en-US" sz="2400" dirty="0"/>
          </a:p>
        </p:txBody>
      </p:sp>
      <p:sp>
        <p:nvSpPr>
          <p:cNvPr id="24" name="正方形/長方形 23">
            <a:extLst>
              <a:ext uri="{FF2B5EF4-FFF2-40B4-BE49-F238E27FC236}">
                <a16:creationId xmlns:a16="http://schemas.microsoft.com/office/drawing/2014/main" id="{3C1A8DFC-205C-4BF6-959D-35AD79550245}"/>
              </a:ext>
            </a:extLst>
          </p:cNvPr>
          <p:cNvSpPr/>
          <p:nvPr/>
        </p:nvSpPr>
        <p:spPr>
          <a:xfrm>
            <a:off x="549000" y="1276962"/>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smtClean="0"/>
              <a:t>Day </a:t>
            </a:r>
            <a:r>
              <a:rPr kumimoji="1" lang="en-US" altLang="ja-JP" sz="1400" b="1" dirty="0"/>
              <a:t>1 </a:t>
            </a:r>
            <a:r>
              <a:rPr kumimoji="1" lang="en-US" altLang="ja-JP" sz="1400" b="1" dirty="0" smtClean="0"/>
              <a:t>-</a:t>
            </a:r>
            <a:r>
              <a:rPr kumimoji="1" lang="ja-JP" altLang="en-US" sz="1400" b="1" dirty="0" smtClean="0"/>
              <a:t> </a:t>
            </a:r>
            <a:r>
              <a:rPr kumimoji="1" lang="en-US" altLang="ja-JP" sz="1400" b="1" dirty="0" smtClean="0"/>
              <a:t>Meet </a:t>
            </a:r>
            <a:r>
              <a:rPr kumimoji="1" lang="en-US" altLang="ja-JP" sz="1400" b="1" dirty="0"/>
              <a:t>at the site of former JR-</a:t>
            </a:r>
            <a:r>
              <a:rPr kumimoji="1" lang="en-US" altLang="ja-JP" sz="1400" b="1" dirty="0" err="1"/>
              <a:t>Shizunai</a:t>
            </a:r>
            <a:r>
              <a:rPr kumimoji="1" lang="en-US" altLang="ja-JP" sz="1400" b="1" dirty="0"/>
              <a:t> train station in </a:t>
            </a:r>
            <a:r>
              <a:rPr kumimoji="1" lang="en-US" altLang="ja-JP" sz="1400" b="1" dirty="0" err="1"/>
              <a:t>Shinhidaka-cho</a:t>
            </a:r>
            <a:r>
              <a:rPr kumimoji="1" lang="en-US" altLang="ja-JP" sz="1400" b="1" dirty="0"/>
              <a:t> to experience Hokkaido’s Umami culture.</a:t>
            </a:r>
            <a:endParaRPr kumimoji="1" lang="ja-JP" altLang="en-US" sz="1400" b="1" dirty="0"/>
          </a:p>
        </p:txBody>
      </p:sp>
      <p:sp>
        <p:nvSpPr>
          <p:cNvPr id="25" name="正方形/長方形 24">
            <a:extLst>
              <a:ext uri="{FF2B5EF4-FFF2-40B4-BE49-F238E27FC236}">
                <a16:creationId xmlns:a16="http://schemas.microsoft.com/office/drawing/2014/main" id="{BABAE9B3-9892-4F30-86CF-CE0C875F6CC0}"/>
              </a:ext>
            </a:extLst>
          </p:cNvPr>
          <p:cNvSpPr/>
          <p:nvPr/>
        </p:nvSpPr>
        <p:spPr>
          <a:xfrm>
            <a:off x="549000" y="7833976"/>
            <a:ext cx="5760000" cy="234875"/>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Soak yourself in a “kelp spa”  to finish off Day 1.</a:t>
            </a:r>
          </a:p>
        </p:txBody>
      </p:sp>
      <p:sp>
        <p:nvSpPr>
          <p:cNvPr id="26" name="テキスト ボックス 25">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24378142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20" name="正方形/長方形 19">
            <a:extLst>
              <a:ext uri="{FF2B5EF4-FFF2-40B4-BE49-F238E27FC236}">
                <a16:creationId xmlns:a16="http://schemas.microsoft.com/office/drawing/2014/main" id="{3C1A8DFC-205C-4BF6-959D-35AD79550245}"/>
              </a:ext>
            </a:extLst>
          </p:cNvPr>
          <p:cNvSpPr/>
          <p:nvPr/>
        </p:nvSpPr>
        <p:spPr>
          <a:xfrm>
            <a:off x="549000" y="787438"/>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smtClean="0"/>
              <a:t>Day </a:t>
            </a:r>
            <a:r>
              <a:rPr kumimoji="1" lang="en-US" altLang="ja-JP" sz="1400" b="1" dirty="0"/>
              <a:t>2</a:t>
            </a:r>
            <a:r>
              <a:rPr kumimoji="1" lang="en-US" altLang="ja-JP" sz="1400" b="1" dirty="0" smtClean="0"/>
              <a:t> </a:t>
            </a:r>
            <a:r>
              <a:rPr kumimoji="1" lang="en-US" altLang="ja-JP" sz="1400" b="1" dirty="0"/>
              <a:t>- Experience Umami, as well as harvesting and sun-drying kelp.</a:t>
            </a:r>
            <a:endParaRPr kumimoji="1" lang="ja-JP" altLang="en-US" sz="1400" b="1" dirty="0"/>
          </a:p>
        </p:txBody>
      </p:sp>
      <p:sp>
        <p:nvSpPr>
          <p:cNvPr id="27" name="正方形/長方形 26">
            <a:extLst>
              <a:ext uri="{FF2B5EF4-FFF2-40B4-BE49-F238E27FC236}">
                <a16:creationId xmlns:a16="http://schemas.microsoft.com/office/drawing/2014/main" id="{0F6AEEAC-CF38-49C7-B9DA-29DC8BF06D3F}"/>
              </a:ext>
            </a:extLst>
          </p:cNvPr>
          <p:cNvSpPr/>
          <p:nvPr/>
        </p:nvSpPr>
        <p:spPr>
          <a:xfrm>
            <a:off x="549000" y="1165708"/>
            <a:ext cx="5760000" cy="756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endParaRPr kumimoji="1" lang="ja-JP" altLang="en-US" sz="1200" dirty="0"/>
          </a:p>
        </p:txBody>
      </p:sp>
      <p:sp>
        <p:nvSpPr>
          <p:cNvPr id="39" name="正方形/長方形 38">
            <a:extLst>
              <a:ext uri="{FF2B5EF4-FFF2-40B4-BE49-F238E27FC236}">
                <a16:creationId xmlns:a16="http://schemas.microsoft.com/office/drawing/2014/main" id="{B9417A39-99F1-4DCB-9BA3-80DDD1331848}"/>
              </a:ext>
            </a:extLst>
          </p:cNvPr>
          <p:cNvSpPr/>
          <p:nvPr/>
        </p:nvSpPr>
        <p:spPr>
          <a:xfrm>
            <a:off x="549000" y="2008083"/>
            <a:ext cx="5760000" cy="884767"/>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Leave the hotel at 8 am to head to the kelp harvesting site on the beach you learned about on Day 1.</a:t>
            </a:r>
          </a:p>
          <a:p>
            <a:pPr>
              <a:lnSpc>
                <a:spcPts val="1800"/>
              </a:lnSpc>
            </a:pPr>
            <a:r>
              <a:rPr kumimoji="1" lang="en-US" altLang="ja-JP" sz="1200" dirty="0"/>
              <a:t>Help the local kelp farmer, </a:t>
            </a:r>
            <a:r>
              <a:rPr kumimoji="1" lang="en-US" altLang="ja-JP" sz="1200" dirty="0" err="1"/>
              <a:t>Kaichi</a:t>
            </a:r>
            <a:r>
              <a:rPr kumimoji="1" lang="en-US" altLang="ja-JP" sz="1200" dirty="0"/>
              <a:t> </a:t>
            </a:r>
            <a:r>
              <a:rPr kumimoji="1" lang="en-US" altLang="ja-JP" sz="1200" dirty="0" err="1"/>
              <a:t>Isogai</a:t>
            </a:r>
            <a:r>
              <a:rPr kumimoji="1" lang="en-US" altLang="ja-JP" sz="1200" dirty="0"/>
              <a:t>, to go up close and personal with kelp harvesting. Try sun-drying kelp, handed to you by </a:t>
            </a:r>
            <a:r>
              <a:rPr kumimoji="1" lang="en-US" altLang="ja-JP" sz="1200" dirty="0" err="1"/>
              <a:t>Kaichi-sanupon</a:t>
            </a:r>
            <a:r>
              <a:rPr kumimoji="1" lang="en-US" altLang="ja-JP" sz="1200" dirty="0"/>
              <a:t> his return to shore.</a:t>
            </a:r>
          </a:p>
        </p:txBody>
      </p:sp>
      <p:sp>
        <p:nvSpPr>
          <p:cNvPr id="41" name="正方形/長方形 40">
            <a:extLst>
              <a:ext uri="{FF2B5EF4-FFF2-40B4-BE49-F238E27FC236}">
                <a16:creationId xmlns:a16="http://schemas.microsoft.com/office/drawing/2014/main" id="{BABAE9B3-9892-4F30-86CF-CE0C875F6CC0}"/>
              </a:ext>
            </a:extLst>
          </p:cNvPr>
          <p:cNvSpPr/>
          <p:nvPr/>
        </p:nvSpPr>
        <p:spPr>
          <a:xfrm>
            <a:off x="549000" y="4300626"/>
            <a:ext cx="5760000" cy="1152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Fill your drink bottle with the original coffee blend by Porto </a:t>
            </a:r>
            <a:r>
              <a:rPr kumimoji="1" lang="en-US" altLang="ja-JP" sz="1200" dirty="0" err="1"/>
              <a:t>Mitsuishi</a:t>
            </a:r>
            <a:r>
              <a:rPr kumimoji="1" lang="en-US" altLang="ja-JP" sz="1200" dirty="0"/>
              <a:t>, before heading back home.</a:t>
            </a:r>
          </a:p>
          <a:p>
            <a:pPr>
              <a:lnSpc>
                <a:spcPts val="1800"/>
              </a:lnSpc>
            </a:pPr>
            <a:r>
              <a:rPr kumimoji="1" lang="en-US" altLang="ja-JP" sz="1200" dirty="0"/>
              <a:t>Finish the tour at the </a:t>
            </a:r>
            <a:r>
              <a:rPr kumimoji="1" lang="en-US" altLang="ja-JP" sz="1200" dirty="0" err="1"/>
              <a:t>Shinhidaka</a:t>
            </a:r>
            <a:r>
              <a:rPr kumimoji="1" lang="en-US" altLang="ja-JP" sz="1200" dirty="0"/>
              <a:t> Tourist Information Center at about 4 pm.</a:t>
            </a:r>
          </a:p>
        </p:txBody>
      </p:sp>
      <p:sp>
        <p:nvSpPr>
          <p:cNvPr id="3" name="正方形/長方形 2">
            <a:extLst>
              <a:ext uri="{FF2B5EF4-FFF2-40B4-BE49-F238E27FC236}">
                <a16:creationId xmlns:a16="http://schemas.microsoft.com/office/drawing/2014/main" id="{8D20B6B3-5093-4B10-B4E1-3995F977678A}"/>
              </a:ext>
            </a:extLst>
          </p:cNvPr>
          <p:cNvSpPr/>
          <p:nvPr/>
        </p:nvSpPr>
        <p:spPr>
          <a:xfrm>
            <a:off x="961900" y="1142858"/>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solidFill>
                  <a:schemeClr val="accent6">
                    <a:lumMod val="75000"/>
                  </a:schemeClr>
                </a:solidFill>
              </a:rPr>
              <a:t>Breakfast</a:t>
            </a:r>
            <a:endParaRPr kumimoji="1" lang="ja-JP" altLang="en-US" sz="1400" b="1" dirty="0">
              <a:solidFill>
                <a:schemeClr val="accent6">
                  <a:lumMod val="75000"/>
                </a:schemeClr>
              </a:solidFill>
            </a:endParaRPr>
          </a:p>
        </p:txBody>
      </p:sp>
      <p:sp>
        <p:nvSpPr>
          <p:cNvPr id="5" name="正方形/長方形 4">
            <a:extLst>
              <a:ext uri="{FF2B5EF4-FFF2-40B4-BE49-F238E27FC236}">
                <a16:creationId xmlns:a16="http://schemas.microsoft.com/office/drawing/2014/main" id="{63A70572-3BBC-4BD1-9B6B-F227915FE689}"/>
              </a:ext>
            </a:extLst>
          </p:cNvPr>
          <p:cNvSpPr/>
          <p:nvPr/>
        </p:nvSpPr>
        <p:spPr>
          <a:xfrm>
            <a:off x="961900" y="1490216"/>
            <a:ext cx="5400000" cy="507091"/>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Japanese style breakfast at the hotel</a:t>
            </a:r>
          </a:p>
        </p:txBody>
      </p:sp>
      <p:sp>
        <p:nvSpPr>
          <p:cNvPr id="7" name="正方形/長方形 6">
            <a:extLst>
              <a:ext uri="{FF2B5EF4-FFF2-40B4-BE49-F238E27FC236}">
                <a16:creationId xmlns:a16="http://schemas.microsoft.com/office/drawing/2014/main" id="{9DF4D7C3-1E7C-4928-B632-F4593158D3D4}"/>
              </a:ext>
            </a:extLst>
          </p:cNvPr>
          <p:cNvSpPr/>
          <p:nvPr/>
        </p:nvSpPr>
        <p:spPr>
          <a:xfrm>
            <a:off x="961900" y="3288052"/>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smtClean="0">
                <a:solidFill>
                  <a:schemeClr val="accent6">
                    <a:lumMod val="75000"/>
                  </a:schemeClr>
                </a:solidFill>
              </a:rPr>
              <a:t>Lunch</a:t>
            </a:r>
            <a:endParaRPr kumimoji="1" lang="ja-JP" altLang="en-US" sz="1400" b="1" dirty="0">
              <a:solidFill>
                <a:schemeClr val="accent6">
                  <a:lumMod val="75000"/>
                </a:schemeClr>
              </a:solidFill>
            </a:endParaRPr>
          </a:p>
        </p:txBody>
      </p:sp>
      <p:sp>
        <p:nvSpPr>
          <p:cNvPr id="9" name="正方形/長方形 8">
            <a:extLst>
              <a:ext uri="{FF2B5EF4-FFF2-40B4-BE49-F238E27FC236}">
                <a16:creationId xmlns:a16="http://schemas.microsoft.com/office/drawing/2014/main" id="{83ED0A3B-49E3-4FD1-BCF0-EAEC618B29DA}"/>
              </a:ext>
            </a:extLst>
          </p:cNvPr>
          <p:cNvSpPr/>
          <p:nvPr/>
        </p:nvSpPr>
        <p:spPr>
          <a:xfrm>
            <a:off x="961900" y="3635410"/>
            <a:ext cx="5400000" cy="603865"/>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Savor Japanese family cuisine prepared with Kombu(kelp) stock and dried Kombu(kelp) savings at Porto </a:t>
            </a:r>
            <a:r>
              <a:rPr kumimoji="1" lang="en-US" altLang="ja-JP" sz="1200" dirty="0" err="1"/>
              <a:t>Mitsuishi</a:t>
            </a:r>
            <a:r>
              <a:rPr kumimoji="1" lang="en-US" altLang="ja-JP" sz="1200" dirty="0"/>
              <a:t>. (Rice balls, soup, grilled fish, etc.)</a:t>
            </a:r>
            <a:endParaRPr kumimoji="1" lang="ja-JP" altLang="en-US" sz="1200" dirty="0"/>
          </a:p>
        </p:txBody>
      </p:sp>
      <p:sp>
        <p:nvSpPr>
          <p:cNvPr id="6" name="正方形/長方形 5">
            <a:extLst>
              <a:ext uri="{FF2B5EF4-FFF2-40B4-BE49-F238E27FC236}">
                <a16:creationId xmlns:a16="http://schemas.microsoft.com/office/drawing/2014/main" id="{067ADD81-E9EF-4E9E-B2FC-0FDDB9872D54}"/>
              </a:ext>
            </a:extLst>
          </p:cNvPr>
          <p:cNvSpPr/>
          <p:nvPr/>
        </p:nvSpPr>
        <p:spPr>
          <a:xfrm>
            <a:off x="548999" y="8542846"/>
            <a:ext cx="1440002"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Activity: </a:t>
            </a:r>
            <a:endParaRPr kumimoji="1" lang="ja-JP" altLang="en-US" sz="1400" b="1" dirty="0"/>
          </a:p>
        </p:txBody>
      </p:sp>
      <p:sp>
        <p:nvSpPr>
          <p:cNvPr id="8" name="正方形/長方形 7">
            <a:extLst>
              <a:ext uri="{FF2B5EF4-FFF2-40B4-BE49-F238E27FC236}">
                <a16:creationId xmlns:a16="http://schemas.microsoft.com/office/drawing/2014/main" id="{BF4FFDE4-9318-475B-BAF6-87C2614BFB9C}"/>
              </a:ext>
            </a:extLst>
          </p:cNvPr>
          <p:cNvSpPr/>
          <p:nvPr/>
        </p:nvSpPr>
        <p:spPr>
          <a:xfrm>
            <a:off x="1989000" y="8542846"/>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200" dirty="0"/>
              <a:t>Cycling</a:t>
            </a:r>
          </a:p>
        </p:txBody>
      </p:sp>
      <p:sp>
        <p:nvSpPr>
          <p:cNvPr id="10" name="正方形/長方形 9">
            <a:extLst>
              <a:ext uri="{FF2B5EF4-FFF2-40B4-BE49-F238E27FC236}">
                <a16:creationId xmlns:a16="http://schemas.microsoft.com/office/drawing/2014/main" id="{8D41D470-FA9B-49C2-A51B-3F151D4549FD}"/>
              </a:ext>
            </a:extLst>
          </p:cNvPr>
          <p:cNvSpPr/>
          <p:nvPr/>
        </p:nvSpPr>
        <p:spPr>
          <a:xfrm>
            <a:off x="1989000" y="8866846"/>
            <a:ext cx="432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200" dirty="0"/>
              <a:t>３</a:t>
            </a:r>
          </a:p>
        </p:txBody>
      </p:sp>
      <p:sp>
        <p:nvSpPr>
          <p:cNvPr id="12" name="正方形/長方形 11">
            <a:extLst>
              <a:ext uri="{FF2B5EF4-FFF2-40B4-BE49-F238E27FC236}">
                <a16:creationId xmlns:a16="http://schemas.microsoft.com/office/drawing/2014/main" id="{09049838-921B-4117-8EB4-6993CCA1E0F3}"/>
              </a:ext>
            </a:extLst>
          </p:cNvPr>
          <p:cNvSpPr/>
          <p:nvPr/>
        </p:nvSpPr>
        <p:spPr>
          <a:xfrm>
            <a:off x="543373" y="8866846"/>
            <a:ext cx="1512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Difficulty: </a:t>
            </a:r>
            <a:endParaRPr kumimoji="1" lang="ja-JP" altLang="en-US" sz="1400" b="1" dirty="0"/>
          </a:p>
        </p:txBody>
      </p:sp>
      <p:sp>
        <p:nvSpPr>
          <p:cNvPr id="18" name="テキスト ボックス 17">
            <a:extLst>
              <a:ext uri="{FF2B5EF4-FFF2-40B4-BE49-F238E27FC236}">
                <a16:creationId xmlns:a16="http://schemas.microsoft.com/office/drawing/2014/main" id="{B9CF0A6D-9439-4856-B219-92806356A433}"/>
              </a:ext>
            </a:extLst>
          </p:cNvPr>
          <p:cNvSpPr txBox="1"/>
          <p:nvPr/>
        </p:nvSpPr>
        <p:spPr>
          <a:xfrm>
            <a:off x="7525113" y="2767158"/>
            <a:ext cx="2520000" cy="720000"/>
          </a:xfrm>
          <a:prstGeom prst="accentCallout1">
            <a:avLst>
              <a:gd name="adj1" fmla="val 18750"/>
              <a:gd name="adj2" fmla="val -8333"/>
              <a:gd name="adj3" fmla="val 19128"/>
              <a:gd name="adj4" fmla="val -21745"/>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１日毎の行程</a:t>
            </a:r>
            <a:endParaRPr kumimoji="1" lang="en-US" altLang="ja-JP" sz="1200" dirty="0">
              <a:solidFill>
                <a:schemeClr val="accent2">
                  <a:lumMod val="75000"/>
                </a:schemeClr>
              </a:solidFill>
            </a:endParaRPr>
          </a:p>
          <a:p>
            <a:r>
              <a:rPr kumimoji="1" lang="ja-JP" altLang="en-US" sz="1000" dirty="0">
                <a:solidFill>
                  <a:schemeClr val="tx1"/>
                </a:solidFill>
              </a:rPr>
              <a:t>その日の行程がわかるように文章で記載する。ストーリーとの関連性も記載すると分かりやすい。</a:t>
            </a:r>
          </a:p>
        </p:txBody>
      </p:sp>
      <p:sp>
        <p:nvSpPr>
          <p:cNvPr id="19" name="テキスト ボックス 18">
            <a:extLst>
              <a:ext uri="{FF2B5EF4-FFF2-40B4-BE49-F238E27FC236}">
                <a16:creationId xmlns:a16="http://schemas.microsoft.com/office/drawing/2014/main" id="{8651EFE3-52BB-4AA7-911A-B084191B828C}"/>
              </a:ext>
            </a:extLst>
          </p:cNvPr>
          <p:cNvSpPr txBox="1"/>
          <p:nvPr/>
        </p:nvSpPr>
        <p:spPr>
          <a:xfrm>
            <a:off x="7525113" y="1323963"/>
            <a:ext cx="2520000" cy="276999"/>
          </a:xfrm>
          <a:prstGeom prst="accentCallout1">
            <a:avLst>
              <a:gd name="adj1" fmla="val 18750"/>
              <a:gd name="adj2" fmla="val -8333"/>
              <a:gd name="adj3" fmla="val 21949"/>
              <a:gd name="adj4" fmla="val -22299"/>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実施場所、移動先など</a:t>
            </a:r>
            <a:endParaRPr kumimoji="1" lang="en-US" altLang="ja-JP" sz="1200" dirty="0">
              <a:solidFill>
                <a:schemeClr val="accent2">
                  <a:lumMod val="75000"/>
                </a:schemeClr>
              </a:solidFill>
            </a:endParaRPr>
          </a:p>
        </p:txBody>
      </p:sp>
      <p:sp>
        <p:nvSpPr>
          <p:cNvPr id="21" name="テキスト ボックス 20">
            <a:extLst>
              <a:ext uri="{FF2B5EF4-FFF2-40B4-BE49-F238E27FC236}">
                <a16:creationId xmlns:a16="http://schemas.microsoft.com/office/drawing/2014/main" id="{4BAC819F-84D3-4EFB-AF88-90DFE32DB417}"/>
              </a:ext>
            </a:extLst>
          </p:cNvPr>
          <p:cNvSpPr txBox="1"/>
          <p:nvPr/>
        </p:nvSpPr>
        <p:spPr>
          <a:xfrm>
            <a:off x="7525113" y="7658475"/>
            <a:ext cx="2520000" cy="276999"/>
          </a:xfrm>
          <a:prstGeom prst="accentCallout1">
            <a:avLst>
              <a:gd name="adj1" fmla="val 18750"/>
              <a:gd name="adj2" fmla="val -8333"/>
              <a:gd name="adj3" fmla="val 21949"/>
              <a:gd name="adj4" fmla="val -2335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食事の場所、内容など</a:t>
            </a:r>
            <a:endParaRPr kumimoji="1" lang="en-US" altLang="ja-JP" sz="1200" dirty="0">
              <a:solidFill>
                <a:schemeClr val="accent2">
                  <a:lumMod val="75000"/>
                </a:schemeClr>
              </a:solidFill>
            </a:endParaRPr>
          </a:p>
        </p:txBody>
      </p:sp>
      <p:sp>
        <p:nvSpPr>
          <p:cNvPr id="22" name="テキスト ボックス 21">
            <a:extLst>
              <a:ext uri="{FF2B5EF4-FFF2-40B4-BE49-F238E27FC236}">
                <a16:creationId xmlns:a16="http://schemas.microsoft.com/office/drawing/2014/main" id="{F18EB543-DC9C-45C4-8409-87716E38BC2E}"/>
              </a:ext>
            </a:extLst>
          </p:cNvPr>
          <p:cNvSpPr txBox="1"/>
          <p:nvPr/>
        </p:nvSpPr>
        <p:spPr>
          <a:xfrm>
            <a:off x="7525113" y="8468646"/>
            <a:ext cx="2520000" cy="1231106"/>
          </a:xfrm>
          <a:prstGeom prst="accentCallout1">
            <a:avLst>
              <a:gd name="adj1" fmla="val 18750"/>
              <a:gd name="adj2" fmla="val -8333"/>
              <a:gd name="adj3" fmla="val 19697"/>
              <a:gd name="adj4" fmla="val -21645"/>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この日のおもなアクティビティと難易度</a:t>
            </a:r>
            <a:endParaRPr kumimoji="1" lang="en-US" altLang="ja-JP" sz="1200" dirty="0">
              <a:solidFill>
                <a:schemeClr val="accent2">
                  <a:lumMod val="75000"/>
                </a:schemeClr>
              </a:solidFill>
            </a:endParaRPr>
          </a:p>
          <a:p>
            <a:r>
              <a:rPr lang="ja-JP" altLang="ja-JP" sz="1000" dirty="0"/>
              <a:t>アクティビティ</a:t>
            </a:r>
            <a:r>
              <a:rPr lang="ja-JP" altLang="en-US" sz="1000" dirty="0"/>
              <a:t>は、</a:t>
            </a:r>
            <a:r>
              <a:rPr lang="ja-JP" altLang="ja-JP" sz="1000" dirty="0"/>
              <a:t>所要時間、距離、地形（トレイル、砂利道、舗装・未舗装など）、（できれば）標高の増減</a:t>
            </a:r>
            <a:r>
              <a:rPr lang="ja-JP" altLang="en-US" sz="1000" dirty="0"/>
              <a:t>を記載する。</a:t>
            </a:r>
            <a:r>
              <a:rPr kumimoji="1" lang="ja-JP" altLang="en-US" sz="1000" dirty="0">
                <a:solidFill>
                  <a:schemeClr val="tx1"/>
                </a:solidFill>
              </a:rPr>
              <a:t>複数のアクティビティが</a:t>
            </a:r>
            <a:r>
              <a:rPr kumimoji="1" lang="en-US" altLang="ja-JP" sz="1000" dirty="0">
                <a:solidFill>
                  <a:schemeClr val="tx1"/>
                </a:solidFill>
              </a:rPr>
              <a:t>1</a:t>
            </a:r>
            <a:r>
              <a:rPr kumimoji="1" lang="ja-JP" altLang="en-US" sz="1000" dirty="0">
                <a:solidFill>
                  <a:schemeClr val="tx1"/>
                </a:solidFill>
              </a:rPr>
              <a:t>日の中にある場合は、連記する。</a:t>
            </a:r>
            <a:endParaRPr kumimoji="1" lang="en-US" altLang="ja-JP" sz="1000" dirty="0">
              <a:solidFill>
                <a:schemeClr val="tx1"/>
              </a:solidFill>
            </a:endParaRPr>
          </a:p>
        </p:txBody>
      </p:sp>
      <p:sp>
        <p:nvSpPr>
          <p:cNvPr id="23" name="テキスト ボックス 22">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5866165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11" name="正方形/長方形 10">
            <a:extLst>
              <a:ext uri="{FF2B5EF4-FFF2-40B4-BE49-F238E27FC236}">
                <a16:creationId xmlns:a16="http://schemas.microsoft.com/office/drawing/2014/main" id="{BD48476F-3C8C-4C82-8747-77C98A41BDC4}"/>
              </a:ext>
            </a:extLst>
          </p:cNvPr>
          <p:cNvSpPr/>
          <p:nvPr/>
        </p:nvSpPr>
        <p:spPr>
          <a:xfrm>
            <a:off x="549000" y="2320090"/>
            <a:ext cx="576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dirty="0"/>
              <a:t>What’s included</a:t>
            </a:r>
            <a:endParaRPr kumimoji="1" lang="ja-JP" altLang="en-US" sz="2400" dirty="0"/>
          </a:p>
        </p:txBody>
      </p:sp>
      <p:sp>
        <p:nvSpPr>
          <p:cNvPr id="12" name="正方形/長方形 11">
            <a:extLst>
              <a:ext uri="{FF2B5EF4-FFF2-40B4-BE49-F238E27FC236}">
                <a16:creationId xmlns:a16="http://schemas.microsoft.com/office/drawing/2014/main" id="{DA37A50F-3AAC-43DA-9D01-E970E6F48AC4}"/>
              </a:ext>
            </a:extLst>
          </p:cNvPr>
          <p:cNvSpPr/>
          <p:nvPr/>
        </p:nvSpPr>
        <p:spPr>
          <a:xfrm>
            <a:off x="549000" y="2686286"/>
            <a:ext cx="5760000" cy="2835673"/>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marL="171450" indent="-171450">
              <a:lnSpc>
                <a:spcPct val="150000"/>
              </a:lnSpc>
              <a:buFont typeface="Arial" panose="020B0604020202020204" pitchFamily="34" charset="0"/>
              <a:buChar char="•"/>
            </a:pPr>
            <a:r>
              <a:rPr kumimoji="1" lang="en-US" altLang="ja-JP" sz="1200" dirty="0" smtClean="0"/>
              <a:t>Tour </a:t>
            </a:r>
            <a:r>
              <a:rPr kumimoji="1" lang="en-US" altLang="ja-JP" sz="1200" dirty="0"/>
              <a:t>guide</a:t>
            </a:r>
          </a:p>
          <a:p>
            <a:pPr marL="171450" indent="-171450">
              <a:lnSpc>
                <a:spcPct val="150000"/>
              </a:lnSpc>
              <a:buFont typeface="Arial" panose="020B0604020202020204" pitchFamily="34" charset="0"/>
              <a:buChar char="•"/>
            </a:pPr>
            <a:r>
              <a:rPr kumimoji="1" lang="en-US" altLang="ja-JP" sz="1200" dirty="0" smtClean="0"/>
              <a:t>Support </a:t>
            </a:r>
            <a:r>
              <a:rPr kumimoji="1" lang="en-US" altLang="ja-JP" sz="1200" dirty="0"/>
              <a:t>car</a:t>
            </a:r>
          </a:p>
          <a:p>
            <a:pPr marL="171450" indent="-171450">
              <a:lnSpc>
                <a:spcPct val="150000"/>
              </a:lnSpc>
              <a:buFont typeface="Arial" panose="020B0604020202020204" pitchFamily="34" charset="0"/>
              <a:buChar char="•"/>
            </a:pPr>
            <a:r>
              <a:rPr kumimoji="1" lang="en-US" altLang="ja-JP" sz="1200" dirty="0" smtClean="0"/>
              <a:t>Bicycle </a:t>
            </a:r>
            <a:r>
              <a:rPr kumimoji="1" lang="en-US" altLang="ja-JP" sz="1200" dirty="0"/>
              <a:t>rental</a:t>
            </a:r>
          </a:p>
          <a:p>
            <a:pPr marL="171450" indent="-171450">
              <a:lnSpc>
                <a:spcPct val="150000"/>
              </a:lnSpc>
              <a:buFont typeface="Arial" panose="020B0604020202020204" pitchFamily="34" charset="0"/>
              <a:buChar char="•"/>
            </a:pPr>
            <a:r>
              <a:rPr kumimoji="1" lang="en-US" altLang="ja-JP" sz="1200" dirty="0" smtClean="0"/>
              <a:t>Day </a:t>
            </a:r>
            <a:r>
              <a:rPr kumimoji="1" lang="en-US" altLang="ja-JP" sz="1200" dirty="0"/>
              <a:t>1 lunch</a:t>
            </a:r>
          </a:p>
          <a:p>
            <a:pPr marL="171450" indent="-171450">
              <a:lnSpc>
                <a:spcPct val="150000"/>
              </a:lnSpc>
              <a:buFont typeface="Arial" panose="020B0604020202020204" pitchFamily="34" charset="0"/>
              <a:buChar char="•"/>
            </a:pPr>
            <a:r>
              <a:rPr kumimoji="1" lang="en-US" altLang="ja-JP" sz="1200" dirty="0" smtClean="0"/>
              <a:t>Admission </a:t>
            </a:r>
            <a:r>
              <a:rPr kumimoji="1" lang="en-US" altLang="ja-JP" sz="1200" dirty="0"/>
              <a:t>to the </a:t>
            </a:r>
            <a:r>
              <a:rPr kumimoji="1" lang="en-US" altLang="ja-JP" sz="1200" dirty="0" err="1"/>
              <a:t>Shinhidaka</a:t>
            </a:r>
            <a:r>
              <a:rPr kumimoji="1" lang="en-US" altLang="ja-JP" sz="1200" dirty="0"/>
              <a:t> Museum</a:t>
            </a:r>
          </a:p>
          <a:p>
            <a:pPr marL="171450" indent="-171450">
              <a:lnSpc>
                <a:spcPct val="150000"/>
              </a:lnSpc>
              <a:buFont typeface="Arial" panose="020B0604020202020204" pitchFamily="34" charset="0"/>
              <a:buChar char="•"/>
            </a:pPr>
            <a:r>
              <a:rPr kumimoji="1" lang="en-US" altLang="ja-JP" sz="1200" dirty="0" smtClean="0"/>
              <a:t>Kelp </a:t>
            </a:r>
            <a:r>
              <a:rPr kumimoji="1" lang="en-US" altLang="ja-JP" sz="1200" dirty="0"/>
              <a:t>harvesting / sun-drying experience</a:t>
            </a:r>
          </a:p>
          <a:p>
            <a:pPr marL="171450" indent="-171450">
              <a:lnSpc>
                <a:spcPct val="150000"/>
              </a:lnSpc>
              <a:buFont typeface="Arial" panose="020B0604020202020204" pitchFamily="34" charset="0"/>
              <a:buChar char="•"/>
            </a:pPr>
            <a:r>
              <a:rPr kumimoji="1" lang="en-US" altLang="ja-JP" sz="1200" dirty="0" smtClean="0"/>
              <a:t>Cooking </a:t>
            </a:r>
            <a:r>
              <a:rPr kumimoji="1" lang="en-US" altLang="ja-JP" sz="1200" dirty="0"/>
              <a:t>experience</a:t>
            </a:r>
          </a:p>
          <a:p>
            <a:pPr marL="171450" indent="-171450">
              <a:lnSpc>
                <a:spcPct val="150000"/>
              </a:lnSpc>
              <a:buFont typeface="Arial" panose="020B0604020202020204" pitchFamily="34" charset="0"/>
              <a:buChar char="•"/>
            </a:pPr>
            <a:r>
              <a:rPr kumimoji="1" lang="en-US" altLang="ja-JP" sz="1200" dirty="0" smtClean="0"/>
              <a:t>Snacks</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Insurance</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Bus </a:t>
            </a:r>
            <a:r>
              <a:rPr kumimoji="1" lang="en-US" altLang="ja-JP" sz="1200" dirty="0"/>
              <a:t>transport, etc. in case of weather-related cancellation</a:t>
            </a:r>
          </a:p>
        </p:txBody>
      </p:sp>
      <p:sp>
        <p:nvSpPr>
          <p:cNvPr id="17" name="テキスト ボックス 16">
            <a:extLst>
              <a:ext uri="{FF2B5EF4-FFF2-40B4-BE49-F238E27FC236}">
                <a16:creationId xmlns:a16="http://schemas.microsoft.com/office/drawing/2014/main" id="{23404DB7-C59A-4F71-81D2-FB43B9F61598}"/>
              </a:ext>
            </a:extLst>
          </p:cNvPr>
          <p:cNvSpPr txBox="1"/>
          <p:nvPr/>
        </p:nvSpPr>
        <p:spPr>
          <a:xfrm>
            <a:off x="7472363" y="1098097"/>
            <a:ext cx="2520000" cy="720000"/>
          </a:xfrm>
          <a:prstGeom prst="accentCallout1">
            <a:avLst>
              <a:gd name="adj1" fmla="val 18750"/>
              <a:gd name="adj2" fmla="val -8333"/>
              <a:gd name="adj3" fmla="val 19128"/>
              <a:gd name="adj4" fmla="val -21240"/>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宿泊先の情報</a:t>
            </a:r>
            <a:endParaRPr kumimoji="1" lang="en-US" altLang="ja-JP" sz="1200" dirty="0">
              <a:solidFill>
                <a:schemeClr val="accent2">
                  <a:lumMod val="75000"/>
                </a:schemeClr>
              </a:solidFill>
            </a:endParaRPr>
          </a:p>
          <a:p>
            <a:r>
              <a:rPr lang="ja-JP" altLang="ja-JP" sz="1000" dirty="0">
                <a:solidFill>
                  <a:schemeClr val="tx1"/>
                </a:solidFill>
              </a:rPr>
              <a:t>宿泊の種別（ホテル、キャンプ、山小屋など）（分かれば名称も入れる）</a:t>
            </a:r>
            <a:endParaRPr lang="en-US" altLang="ja-JP" sz="1000" dirty="0">
              <a:solidFill>
                <a:schemeClr val="tx1"/>
              </a:solidFill>
            </a:endParaRPr>
          </a:p>
          <a:p>
            <a:r>
              <a:rPr kumimoji="1" lang="ja-JP" altLang="en-US" sz="1000" dirty="0">
                <a:solidFill>
                  <a:schemeClr val="tx1"/>
                </a:solidFill>
              </a:rPr>
              <a:t>部屋タイプ、バス・トイレなど</a:t>
            </a:r>
          </a:p>
        </p:txBody>
      </p:sp>
      <p:sp>
        <p:nvSpPr>
          <p:cNvPr id="18" name="テキスト ボックス 17">
            <a:extLst>
              <a:ext uri="{FF2B5EF4-FFF2-40B4-BE49-F238E27FC236}">
                <a16:creationId xmlns:a16="http://schemas.microsoft.com/office/drawing/2014/main" id="{FC7D5C10-C093-4805-97E5-BC4D7BCE2DE5}"/>
              </a:ext>
            </a:extLst>
          </p:cNvPr>
          <p:cNvSpPr txBox="1"/>
          <p:nvPr/>
        </p:nvSpPr>
        <p:spPr>
          <a:xfrm>
            <a:off x="7472363" y="3189287"/>
            <a:ext cx="2520000" cy="252000"/>
          </a:xfrm>
          <a:prstGeom prst="accentCallout1">
            <a:avLst>
              <a:gd name="adj1" fmla="val 18750"/>
              <a:gd name="adj2" fmla="val -8333"/>
              <a:gd name="adj3" fmla="val 23285"/>
              <a:gd name="adj4" fmla="val -20232"/>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smtClean="0">
                <a:solidFill>
                  <a:schemeClr val="accent2">
                    <a:lumMod val="75000"/>
                  </a:schemeClr>
                </a:solidFill>
              </a:rPr>
              <a:t>ツアー代金に</a:t>
            </a:r>
            <a:r>
              <a:rPr kumimoji="1" lang="ja-JP" altLang="en-US" sz="1200" dirty="0">
                <a:solidFill>
                  <a:schemeClr val="accent2">
                    <a:lumMod val="75000"/>
                  </a:schemeClr>
                </a:solidFill>
              </a:rPr>
              <a:t>含まれるもの</a:t>
            </a:r>
          </a:p>
        </p:txBody>
      </p:sp>
      <p:sp>
        <p:nvSpPr>
          <p:cNvPr id="19" name="正方形/長方形 18">
            <a:extLst>
              <a:ext uri="{FF2B5EF4-FFF2-40B4-BE49-F238E27FC236}">
                <a16:creationId xmlns:a16="http://schemas.microsoft.com/office/drawing/2014/main" id="{3C1A8DFC-205C-4BF6-959D-35AD79550245}"/>
              </a:ext>
            </a:extLst>
          </p:cNvPr>
          <p:cNvSpPr/>
          <p:nvPr/>
        </p:nvSpPr>
        <p:spPr>
          <a:xfrm>
            <a:off x="549000" y="787438"/>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Accommodations : </a:t>
            </a:r>
            <a:endParaRPr kumimoji="1" lang="ja-JP" altLang="en-US" sz="1400" b="1" dirty="0"/>
          </a:p>
        </p:txBody>
      </p:sp>
      <p:sp>
        <p:nvSpPr>
          <p:cNvPr id="21" name="正方形/長方形 20">
            <a:extLst>
              <a:ext uri="{FF2B5EF4-FFF2-40B4-BE49-F238E27FC236}">
                <a16:creationId xmlns:a16="http://schemas.microsoft.com/office/drawing/2014/main" id="{0F6AEEAC-CF38-49C7-B9DA-29DC8BF06D3F}"/>
              </a:ext>
            </a:extLst>
          </p:cNvPr>
          <p:cNvSpPr/>
          <p:nvPr/>
        </p:nvSpPr>
        <p:spPr>
          <a:xfrm>
            <a:off x="549000" y="1165708"/>
            <a:ext cx="5760000" cy="878992"/>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r>
              <a:rPr kumimoji="1" lang="en-US" altLang="ja-JP" sz="1200" dirty="0"/>
              <a:t>First night: </a:t>
            </a:r>
            <a:r>
              <a:rPr kumimoji="1" lang="en-US" altLang="ja-JP" sz="1200" dirty="0" err="1"/>
              <a:t>Mitsuishi</a:t>
            </a:r>
            <a:r>
              <a:rPr kumimoji="1" lang="en-US" altLang="ja-JP" sz="1200" dirty="0"/>
              <a:t> </a:t>
            </a:r>
            <a:r>
              <a:rPr kumimoji="1" lang="en-US" altLang="ja-JP" sz="1200" dirty="0" err="1"/>
              <a:t>Konbu</a:t>
            </a:r>
            <a:r>
              <a:rPr kumimoji="1" lang="en-US" altLang="ja-JP" sz="1200" dirty="0"/>
              <a:t> </a:t>
            </a:r>
            <a:r>
              <a:rPr kumimoji="1" lang="en-US" altLang="ja-JP" sz="1200" dirty="0" err="1"/>
              <a:t>Onsen</a:t>
            </a:r>
            <a:r>
              <a:rPr kumimoji="1" lang="en-US" altLang="ja-JP" sz="1200" dirty="0"/>
              <a:t> </a:t>
            </a:r>
            <a:r>
              <a:rPr kumimoji="1" lang="en-US" altLang="ja-JP" sz="1200" dirty="0" err="1"/>
              <a:t>Kurazo</a:t>
            </a:r>
            <a:r>
              <a:rPr kumimoji="1" lang="en-US" altLang="ja-JP" sz="1200" dirty="0"/>
              <a:t> at 162 </a:t>
            </a:r>
            <a:r>
              <a:rPr kumimoji="1" lang="en-US" altLang="ja-JP" sz="1200" dirty="0" err="1"/>
              <a:t>Mitsuishi</a:t>
            </a:r>
            <a:r>
              <a:rPr kumimoji="1" lang="en-US" altLang="ja-JP" sz="1200" dirty="0"/>
              <a:t> </a:t>
            </a:r>
            <a:r>
              <a:rPr kumimoji="1" lang="en-US" altLang="ja-JP" sz="1200" dirty="0" err="1"/>
              <a:t>Kerimai</a:t>
            </a:r>
            <a:r>
              <a:rPr kumimoji="1" lang="en-US" altLang="ja-JP" sz="1200" dirty="0"/>
              <a:t>, </a:t>
            </a:r>
            <a:r>
              <a:rPr kumimoji="1" lang="en-US" altLang="ja-JP" sz="1200" dirty="0" err="1"/>
              <a:t>Shinhidaka-cho</a:t>
            </a:r>
            <a:r>
              <a:rPr kumimoji="1" lang="en-US" altLang="ja-JP" sz="1200" dirty="0"/>
              <a:t>, Hidaka-gun, Hokkaido 059-3233.</a:t>
            </a:r>
          </a:p>
          <a:p>
            <a:r>
              <a:rPr kumimoji="1" lang="en-US" altLang="ja-JP" sz="1200" dirty="0"/>
              <a:t>TEL</a:t>
            </a:r>
            <a:r>
              <a:rPr kumimoji="1" lang="ja-JP" altLang="en-US" sz="1200" dirty="0"/>
              <a:t>：</a:t>
            </a:r>
            <a:r>
              <a:rPr kumimoji="1" lang="en-US" altLang="ja-JP" sz="1200" dirty="0"/>
              <a:t>0146-34-2300</a:t>
            </a:r>
          </a:p>
          <a:p>
            <a:r>
              <a:rPr kumimoji="1" lang="en-US" altLang="ja-JP" sz="1200" dirty="0"/>
              <a:t>Room types: Japanese-style room (with a bed) or Western-style room (with toilet but no bath)</a:t>
            </a:r>
          </a:p>
          <a:p>
            <a:r>
              <a:rPr kumimoji="1" lang="ja-JP" altLang="en-US" sz="1200" dirty="0" smtClean="0"/>
              <a:t>　</a:t>
            </a:r>
            <a:endParaRPr kumimoji="1" lang="ja-JP" altLang="en-US" sz="1200" dirty="0"/>
          </a:p>
        </p:txBody>
      </p:sp>
      <p:sp>
        <p:nvSpPr>
          <p:cNvPr id="10" name="テキスト ボックス 9">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5887666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6" name="正方形/長方形 5">
            <a:extLst>
              <a:ext uri="{FF2B5EF4-FFF2-40B4-BE49-F238E27FC236}">
                <a16:creationId xmlns:a16="http://schemas.microsoft.com/office/drawing/2014/main" id="{CEFFD673-F244-40C2-844D-516F6550AF6C}"/>
              </a:ext>
            </a:extLst>
          </p:cNvPr>
          <p:cNvSpPr/>
          <p:nvPr/>
        </p:nvSpPr>
        <p:spPr>
          <a:xfrm>
            <a:off x="549000" y="791393"/>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dirty="0"/>
              <a:t>We provide &amp; What to bring</a:t>
            </a:r>
            <a:endParaRPr kumimoji="1" lang="ja-JP" altLang="en-US" sz="2400" dirty="0"/>
          </a:p>
        </p:txBody>
      </p:sp>
      <p:sp>
        <p:nvSpPr>
          <p:cNvPr id="7" name="正方形/長方形 6">
            <a:extLst>
              <a:ext uri="{FF2B5EF4-FFF2-40B4-BE49-F238E27FC236}">
                <a16:creationId xmlns:a16="http://schemas.microsoft.com/office/drawing/2014/main" id="{5B9E215A-C85A-4895-9F6E-6ECE8EBF0A42}"/>
              </a:ext>
            </a:extLst>
          </p:cNvPr>
          <p:cNvSpPr/>
          <p:nvPr/>
        </p:nvSpPr>
        <p:spPr>
          <a:xfrm>
            <a:off x="549000" y="1366597"/>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We provide</a:t>
            </a:r>
            <a:endParaRPr kumimoji="1" lang="ja-JP" altLang="en-US" sz="1400" b="1" dirty="0"/>
          </a:p>
        </p:txBody>
      </p:sp>
      <p:sp>
        <p:nvSpPr>
          <p:cNvPr id="9" name="正方形/長方形 8">
            <a:extLst>
              <a:ext uri="{FF2B5EF4-FFF2-40B4-BE49-F238E27FC236}">
                <a16:creationId xmlns:a16="http://schemas.microsoft.com/office/drawing/2014/main" id="{AE243CD9-0137-4C16-BC0E-6B0F0654B8AA}"/>
              </a:ext>
            </a:extLst>
          </p:cNvPr>
          <p:cNvSpPr/>
          <p:nvPr/>
        </p:nvSpPr>
        <p:spPr>
          <a:xfrm>
            <a:off x="549000" y="3561748"/>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What to bring</a:t>
            </a:r>
            <a:endParaRPr kumimoji="1" lang="ja-JP" altLang="en-US" sz="1400" b="1" dirty="0"/>
          </a:p>
        </p:txBody>
      </p:sp>
      <p:sp>
        <p:nvSpPr>
          <p:cNvPr id="3" name="正方形/長方形 2">
            <a:extLst>
              <a:ext uri="{FF2B5EF4-FFF2-40B4-BE49-F238E27FC236}">
                <a16:creationId xmlns:a16="http://schemas.microsoft.com/office/drawing/2014/main" id="{682BACE3-14A0-4635-B3AE-49BD30B07256}"/>
              </a:ext>
            </a:extLst>
          </p:cNvPr>
          <p:cNvSpPr/>
          <p:nvPr/>
        </p:nvSpPr>
        <p:spPr>
          <a:xfrm>
            <a:off x="549000" y="1686001"/>
            <a:ext cx="5760000" cy="1749529"/>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marL="171450" indent="-171450">
              <a:lnSpc>
                <a:spcPct val="150000"/>
              </a:lnSpc>
              <a:buFont typeface="Arial" panose="020B0604020202020204" pitchFamily="34" charset="0"/>
              <a:buChar char="•"/>
            </a:pPr>
            <a:r>
              <a:rPr kumimoji="1" lang="en-US" altLang="ja-JP" sz="1200" dirty="0" smtClean="0"/>
              <a:t>Bicycle </a:t>
            </a:r>
            <a:r>
              <a:rPr kumimoji="1" lang="en-US" altLang="ja-JP" sz="1200" dirty="0"/>
              <a:t>(including E-Bike )</a:t>
            </a:r>
          </a:p>
          <a:p>
            <a:pPr marL="171450" indent="-171450">
              <a:lnSpc>
                <a:spcPct val="150000"/>
              </a:lnSpc>
              <a:buFont typeface="Arial" panose="020B0604020202020204" pitchFamily="34" charset="0"/>
              <a:buChar char="•"/>
            </a:pPr>
            <a:r>
              <a:rPr kumimoji="1" lang="en-US" altLang="ja-JP" sz="1200" dirty="0" smtClean="0"/>
              <a:t>Helmet</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Hand </a:t>
            </a:r>
            <a:r>
              <a:rPr kumimoji="1" lang="en-US" altLang="ja-JP" sz="1200" dirty="0"/>
              <a:t>sanitizer, non-contact thermometer</a:t>
            </a:r>
          </a:p>
          <a:p>
            <a:pPr marL="171450" indent="-171450">
              <a:lnSpc>
                <a:spcPct val="150000"/>
              </a:lnSpc>
              <a:buFont typeface="Arial" panose="020B0604020202020204" pitchFamily="34" charset="0"/>
              <a:buChar char="•"/>
            </a:pPr>
            <a:r>
              <a:rPr kumimoji="1" lang="en-US" altLang="ja-JP" sz="1200" dirty="0" smtClean="0"/>
              <a:t>Water</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Snacks</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Support </a:t>
            </a:r>
            <a:r>
              <a:rPr kumimoji="1" lang="en-US" altLang="ja-JP" sz="1200" dirty="0"/>
              <a:t>car</a:t>
            </a:r>
          </a:p>
        </p:txBody>
      </p:sp>
      <p:sp>
        <p:nvSpPr>
          <p:cNvPr id="5" name="正方形/長方形 4">
            <a:extLst>
              <a:ext uri="{FF2B5EF4-FFF2-40B4-BE49-F238E27FC236}">
                <a16:creationId xmlns:a16="http://schemas.microsoft.com/office/drawing/2014/main" id="{1E90564D-9AFD-4BCA-B256-B0B39A4E4AB9}"/>
              </a:ext>
            </a:extLst>
          </p:cNvPr>
          <p:cNvSpPr/>
          <p:nvPr/>
        </p:nvSpPr>
        <p:spPr>
          <a:xfrm>
            <a:off x="549000" y="3894101"/>
            <a:ext cx="5760000" cy="3373565"/>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pPr marL="171450" indent="-171450">
              <a:lnSpc>
                <a:spcPct val="150000"/>
              </a:lnSpc>
              <a:buFont typeface="Arial" panose="020B0604020202020204" pitchFamily="34" charset="0"/>
              <a:buChar char="•"/>
            </a:pPr>
            <a:r>
              <a:rPr kumimoji="1" lang="en-US" altLang="ja-JP" sz="1200" dirty="0" smtClean="0"/>
              <a:t>Cycling </a:t>
            </a:r>
            <a:r>
              <a:rPr kumimoji="1" lang="en-US" altLang="ja-JP" sz="1200" dirty="0"/>
              <a:t>clothes (minimal skin exposure, easy to move, easy to wash, no flaring trouser hems)</a:t>
            </a:r>
          </a:p>
          <a:p>
            <a:pPr marL="171450" indent="-171450">
              <a:lnSpc>
                <a:spcPct val="150000"/>
              </a:lnSpc>
              <a:buFont typeface="Arial" panose="020B0604020202020204" pitchFamily="34" charset="0"/>
              <a:buChar char="•"/>
            </a:pPr>
            <a:r>
              <a:rPr kumimoji="1" lang="en-US" altLang="ja-JP" sz="1200" dirty="0" smtClean="0"/>
              <a:t>Sneakers</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Cold </a:t>
            </a:r>
            <a:r>
              <a:rPr kumimoji="1" lang="en-US" altLang="ja-JP" sz="1200" dirty="0"/>
              <a:t>weather clothes</a:t>
            </a:r>
          </a:p>
          <a:p>
            <a:pPr marL="171450" indent="-171450">
              <a:lnSpc>
                <a:spcPct val="150000"/>
              </a:lnSpc>
              <a:buFont typeface="Arial" panose="020B0604020202020204" pitchFamily="34" charset="0"/>
              <a:buChar char="•"/>
            </a:pPr>
            <a:r>
              <a:rPr kumimoji="1" lang="en-US" altLang="ja-JP" sz="1200" dirty="0" smtClean="0"/>
              <a:t>Snacks</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Beverage </a:t>
            </a:r>
            <a:r>
              <a:rPr kumimoji="1" lang="en-US" altLang="ja-JP" sz="1200" dirty="0"/>
              <a:t>(drink bottle)</a:t>
            </a:r>
          </a:p>
          <a:p>
            <a:pPr marL="171450" indent="-171450">
              <a:lnSpc>
                <a:spcPct val="150000"/>
              </a:lnSpc>
              <a:buFont typeface="Arial" panose="020B0604020202020204" pitchFamily="34" charset="0"/>
              <a:buChar char="•"/>
            </a:pPr>
            <a:r>
              <a:rPr kumimoji="1" lang="en-US" altLang="ja-JP" sz="1200" dirty="0" smtClean="0"/>
              <a:t>Gloves</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Sunglasses</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Windcheater </a:t>
            </a:r>
            <a:r>
              <a:rPr kumimoji="1" lang="en-US" altLang="ja-JP" sz="1200" dirty="0"/>
              <a:t>jacket</a:t>
            </a:r>
          </a:p>
          <a:p>
            <a:pPr marL="171450" indent="-171450">
              <a:lnSpc>
                <a:spcPct val="150000"/>
              </a:lnSpc>
              <a:buFont typeface="Arial" panose="020B0604020202020204" pitchFamily="34" charset="0"/>
              <a:buChar char="•"/>
            </a:pPr>
            <a:r>
              <a:rPr kumimoji="1" lang="en-US" altLang="ja-JP" sz="1200" dirty="0" smtClean="0"/>
              <a:t>Sunscreen</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Backpack</a:t>
            </a:r>
            <a:endParaRPr kumimoji="1" lang="en-US" altLang="ja-JP" sz="1200" dirty="0"/>
          </a:p>
          <a:p>
            <a:pPr marL="171450" indent="-171450">
              <a:lnSpc>
                <a:spcPct val="150000"/>
              </a:lnSpc>
              <a:buFont typeface="Arial" panose="020B0604020202020204" pitchFamily="34" charset="0"/>
              <a:buChar char="•"/>
            </a:pPr>
            <a:r>
              <a:rPr kumimoji="1" lang="en-US" altLang="ja-JP" sz="1200" dirty="0" smtClean="0"/>
              <a:t>Towel</a:t>
            </a:r>
            <a:endParaRPr kumimoji="1" lang="en-US" altLang="ja-JP" sz="1200" dirty="0"/>
          </a:p>
        </p:txBody>
      </p:sp>
      <p:sp>
        <p:nvSpPr>
          <p:cNvPr id="19" name="テキスト ボックス 18">
            <a:extLst>
              <a:ext uri="{FF2B5EF4-FFF2-40B4-BE49-F238E27FC236}">
                <a16:creationId xmlns:a16="http://schemas.microsoft.com/office/drawing/2014/main" id="{39E1935B-0EB5-4028-9770-BCDE875BF312}"/>
              </a:ext>
            </a:extLst>
          </p:cNvPr>
          <p:cNvSpPr txBox="1"/>
          <p:nvPr/>
        </p:nvSpPr>
        <p:spPr>
          <a:xfrm>
            <a:off x="7497900" y="1686002"/>
            <a:ext cx="2700000" cy="288000"/>
          </a:xfrm>
          <a:prstGeom prst="accentCallout1">
            <a:avLst>
              <a:gd name="adj1" fmla="val 18750"/>
              <a:gd name="adj2" fmla="val -8333"/>
              <a:gd name="adj3" fmla="val 17364"/>
              <a:gd name="adj4" fmla="val -18486"/>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ツアーオペレーターが提供するもの</a:t>
            </a:r>
            <a:endParaRPr kumimoji="1" lang="en-US" altLang="ja-JP" sz="1200" dirty="0">
              <a:solidFill>
                <a:schemeClr val="accent2">
                  <a:lumMod val="75000"/>
                </a:schemeClr>
              </a:solidFill>
            </a:endParaRPr>
          </a:p>
        </p:txBody>
      </p:sp>
      <p:sp>
        <p:nvSpPr>
          <p:cNvPr id="21" name="テキスト ボックス 20">
            <a:extLst>
              <a:ext uri="{FF2B5EF4-FFF2-40B4-BE49-F238E27FC236}">
                <a16:creationId xmlns:a16="http://schemas.microsoft.com/office/drawing/2014/main" id="{31484CA7-5E86-4965-A93A-D76CEB8CE676}"/>
              </a:ext>
            </a:extLst>
          </p:cNvPr>
          <p:cNvSpPr txBox="1"/>
          <p:nvPr/>
        </p:nvSpPr>
        <p:spPr>
          <a:xfrm>
            <a:off x="7497900" y="3691120"/>
            <a:ext cx="2700000" cy="288000"/>
          </a:xfrm>
          <a:prstGeom prst="accentCallout1">
            <a:avLst>
              <a:gd name="adj1" fmla="val 18750"/>
              <a:gd name="adj2" fmla="val -8333"/>
              <a:gd name="adj3" fmla="val 17364"/>
              <a:gd name="adj4" fmla="val -18485"/>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参加者にご用意いただくもの</a:t>
            </a:r>
            <a:endParaRPr kumimoji="1" lang="en-US" altLang="ja-JP" sz="1200" dirty="0">
              <a:solidFill>
                <a:schemeClr val="accent2">
                  <a:lumMod val="75000"/>
                </a:schemeClr>
              </a:solidFill>
            </a:endParaRPr>
          </a:p>
        </p:txBody>
      </p:sp>
      <p:sp>
        <p:nvSpPr>
          <p:cNvPr id="11" name="テキスト ボックス 10">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28639237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39" name="正方形/長方形 38">
            <a:extLst>
              <a:ext uri="{FF2B5EF4-FFF2-40B4-BE49-F238E27FC236}">
                <a16:creationId xmlns:a16="http://schemas.microsoft.com/office/drawing/2014/main" id="{B9417A39-99F1-4DCB-9BA3-80DDD1331848}"/>
              </a:ext>
            </a:extLst>
          </p:cNvPr>
          <p:cNvSpPr/>
          <p:nvPr/>
        </p:nvSpPr>
        <p:spPr>
          <a:xfrm>
            <a:off x="549000" y="1213457"/>
            <a:ext cx="5760000" cy="936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u="sng" dirty="0"/>
              <a:t>KNT-CT Holdings Co</a:t>
            </a:r>
            <a:r>
              <a:rPr kumimoji="1" lang="en-US" altLang="ja-JP" u="sng" dirty="0" smtClean="0"/>
              <a:t>.,</a:t>
            </a:r>
            <a:r>
              <a:rPr kumimoji="1" lang="ja-JP" altLang="en-US" u="sng" dirty="0"/>
              <a:t> </a:t>
            </a:r>
            <a:r>
              <a:rPr kumimoji="1" lang="en-US" altLang="ja-JP" u="sng" dirty="0" smtClean="0"/>
              <a:t>Ltd</a:t>
            </a:r>
            <a:r>
              <a:rPr kumimoji="1" lang="en-US" altLang="ja-JP" u="sng" dirty="0"/>
              <a:t>.</a:t>
            </a:r>
          </a:p>
          <a:p>
            <a:pPr>
              <a:lnSpc>
                <a:spcPts val="1800"/>
              </a:lnSpc>
            </a:pPr>
            <a:r>
              <a:rPr kumimoji="1" lang="en-US" altLang="ja-JP" sz="1200" dirty="0" smtClean="0"/>
              <a:t>The </a:t>
            </a:r>
            <a:r>
              <a:rPr kumimoji="1" lang="en-US" altLang="ja-JP" sz="1200" dirty="0"/>
              <a:t>company is certified by JATA’s Tour Quality Japan Quality Assurance System for Tour Operators. Our mission is to provide the highest quality services to our clients</a:t>
            </a:r>
            <a:r>
              <a:rPr kumimoji="1" lang="en-US" altLang="ja-JP" sz="1200" dirty="0" smtClean="0"/>
              <a:t>.</a:t>
            </a:r>
          </a:p>
          <a:p>
            <a:pPr>
              <a:lnSpc>
                <a:spcPts val="1800"/>
              </a:lnSpc>
            </a:pPr>
            <a:r>
              <a:rPr kumimoji="1" lang="en-US" altLang="ja-JP" sz="1200" dirty="0" smtClean="0"/>
              <a:t>Website(B2B) </a:t>
            </a:r>
            <a:r>
              <a:rPr lang="en-US" altLang="ja-JP" sz="1200" dirty="0"/>
              <a:t>https://www.dmcjapan-knt.com</a:t>
            </a:r>
            <a:r>
              <a:rPr lang="en-US" altLang="ja-JP" sz="1200" dirty="0" smtClean="0"/>
              <a:t>/</a:t>
            </a:r>
            <a:endParaRPr kumimoji="1" lang="en-US" altLang="ja-JP" sz="1200" dirty="0" smtClean="0"/>
          </a:p>
          <a:p>
            <a:pPr>
              <a:lnSpc>
                <a:spcPts val="1800"/>
              </a:lnSpc>
            </a:pPr>
            <a:endParaRPr kumimoji="1" lang="en-US" altLang="ja-JP" sz="1200" dirty="0" smtClean="0"/>
          </a:p>
        </p:txBody>
      </p:sp>
      <p:sp>
        <p:nvSpPr>
          <p:cNvPr id="6" name="正方形/長方形 5">
            <a:extLst>
              <a:ext uri="{FF2B5EF4-FFF2-40B4-BE49-F238E27FC236}">
                <a16:creationId xmlns:a16="http://schemas.microsoft.com/office/drawing/2014/main" id="{CEFFD673-F244-40C2-844D-516F6550AF6C}"/>
              </a:ext>
            </a:extLst>
          </p:cNvPr>
          <p:cNvSpPr/>
          <p:nvPr/>
        </p:nvSpPr>
        <p:spPr>
          <a:xfrm>
            <a:off x="549000" y="786858"/>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dirty="0"/>
              <a:t>About us</a:t>
            </a:r>
            <a:endParaRPr kumimoji="1" lang="ja-JP" altLang="en-US" sz="2400" dirty="0"/>
          </a:p>
        </p:txBody>
      </p:sp>
      <p:sp>
        <p:nvSpPr>
          <p:cNvPr id="9" name="正方形/長方形 8">
            <a:extLst>
              <a:ext uri="{FF2B5EF4-FFF2-40B4-BE49-F238E27FC236}">
                <a16:creationId xmlns:a16="http://schemas.microsoft.com/office/drawing/2014/main" id="{AE243CD9-0137-4C16-BC0E-6B0F0654B8AA}"/>
              </a:ext>
            </a:extLst>
          </p:cNvPr>
          <p:cNvSpPr/>
          <p:nvPr/>
        </p:nvSpPr>
        <p:spPr>
          <a:xfrm>
            <a:off x="549000" y="2370551"/>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Guides</a:t>
            </a:r>
            <a:endParaRPr kumimoji="1" lang="ja-JP" altLang="en-US" sz="1400" b="1" dirty="0"/>
          </a:p>
        </p:txBody>
      </p:sp>
      <p:sp>
        <p:nvSpPr>
          <p:cNvPr id="10" name="正方形/長方形 9">
            <a:extLst>
              <a:ext uri="{FF2B5EF4-FFF2-40B4-BE49-F238E27FC236}">
                <a16:creationId xmlns:a16="http://schemas.microsoft.com/office/drawing/2014/main" id="{0399712A-4BCB-4B00-903A-6DC23223527A}"/>
              </a:ext>
            </a:extLst>
          </p:cNvPr>
          <p:cNvSpPr/>
          <p:nvPr/>
        </p:nvSpPr>
        <p:spPr>
          <a:xfrm>
            <a:off x="549000" y="2598012"/>
            <a:ext cx="5760000" cy="4056788"/>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Cycling guide business: Cycling Frontier</a:t>
            </a:r>
          </a:p>
          <a:p>
            <a:pPr>
              <a:lnSpc>
                <a:spcPts val="1800"/>
              </a:lnSpc>
            </a:pPr>
            <a:r>
              <a:rPr kumimoji="1" lang="en-US" altLang="ja-JP" sz="1200" dirty="0"/>
              <a:t>⇒ The business serviced some 2,000 international visitors in FY2019, demonstrating sufficient experiences and skills including first aid.</a:t>
            </a:r>
          </a:p>
          <a:p>
            <a:pPr>
              <a:lnSpc>
                <a:spcPts val="1800"/>
              </a:lnSpc>
            </a:pPr>
            <a:r>
              <a:rPr kumimoji="1" lang="en-US" altLang="ja-JP" sz="1200" dirty="0"/>
              <a:t>【</a:t>
            </a:r>
            <a:r>
              <a:rPr kumimoji="1" lang="en-US" altLang="ja-JP" sz="1200" dirty="0" err="1"/>
              <a:t>Yuya</a:t>
            </a:r>
            <a:r>
              <a:rPr kumimoji="1" lang="en-US" altLang="ja-JP" sz="1200" dirty="0"/>
              <a:t> Ishizuka (English language support)】</a:t>
            </a:r>
          </a:p>
          <a:p>
            <a:pPr>
              <a:lnSpc>
                <a:spcPts val="1800"/>
              </a:lnSpc>
            </a:pPr>
            <a:r>
              <a:rPr kumimoji="1" lang="en-US" altLang="ja-JP" sz="1200" dirty="0"/>
              <a:t>•	Advanced first-aid training (Sapporo City) completed</a:t>
            </a:r>
          </a:p>
          <a:p>
            <a:pPr>
              <a:lnSpc>
                <a:spcPts val="1800"/>
              </a:lnSpc>
            </a:pPr>
            <a:r>
              <a:rPr kumimoji="1" lang="en-US" altLang="ja-JP" sz="1200" dirty="0"/>
              <a:t>•	JCGA Cycling Guide Master</a:t>
            </a:r>
          </a:p>
          <a:p>
            <a:pPr>
              <a:lnSpc>
                <a:spcPts val="1800"/>
              </a:lnSpc>
            </a:pPr>
            <a:r>
              <a:rPr kumimoji="1" lang="en-US" altLang="ja-JP" sz="1200" dirty="0"/>
              <a:t>•	JCA Cycling Guide chief examiner</a:t>
            </a:r>
          </a:p>
          <a:p>
            <a:pPr>
              <a:lnSpc>
                <a:spcPts val="1800"/>
              </a:lnSpc>
            </a:pPr>
            <a:r>
              <a:rPr kumimoji="1" lang="en-US" altLang="ja-JP" sz="1200" dirty="0"/>
              <a:t>•	Cycle Safety Summit (first aide course for response to crash) lecturer</a:t>
            </a:r>
          </a:p>
          <a:p>
            <a:pPr>
              <a:lnSpc>
                <a:spcPts val="1800"/>
              </a:lnSpc>
            </a:pPr>
            <a:r>
              <a:rPr kumimoji="1" lang="en-US" altLang="ja-JP" sz="1200" dirty="0"/>
              <a:t>•	JCGA (Japan Cycling Guide Association) Cycling Guide Master</a:t>
            </a:r>
          </a:p>
          <a:p>
            <a:pPr>
              <a:lnSpc>
                <a:spcPts val="1800"/>
              </a:lnSpc>
            </a:pPr>
            <a:r>
              <a:rPr kumimoji="1" lang="en-US" altLang="ja-JP" sz="1200" dirty="0"/>
              <a:t>•	JCGA technical committee member</a:t>
            </a:r>
          </a:p>
          <a:p>
            <a:pPr>
              <a:lnSpc>
                <a:spcPts val="1800"/>
              </a:lnSpc>
            </a:pPr>
            <a:r>
              <a:rPr kumimoji="1" lang="en-US" altLang="ja-JP" sz="1200" dirty="0"/>
              <a:t>•	JCGA Cycling Guide promotion officer</a:t>
            </a:r>
          </a:p>
          <a:p>
            <a:pPr>
              <a:lnSpc>
                <a:spcPts val="1800"/>
              </a:lnSpc>
            </a:pPr>
            <a:r>
              <a:rPr kumimoji="1" lang="en-US" altLang="ja-JP" sz="1200" dirty="0"/>
              <a:t>•	Bicycle mechanic</a:t>
            </a:r>
          </a:p>
          <a:p>
            <a:pPr>
              <a:lnSpc>
                <a:spcPts val="1800"/>
              </a:lnSpc>
            </a:pPr>
            <a:r>
              <a:rPr kumimoji="1" lang="en-US" altLang="ja-JP" sz="1200" dirty="0"/>
              <a:t>【</a:t>
            </a:r>
            <a:r>
              <a:rPr kumimoji="1" lang="en-US" altLang="ja-JP" sz="1200" dirty="0" err="1"/>
              <a:t>Tomiyasu</a:t>
            </a:r>
            <a:r>
              <a:rPr kumimoji="1" lang="en-US" altLang="ja-JP" sz="1200" dirty="0"/>
              <a:t> Ishikawa (Support car driver)】</a:t>
            </a:r>
          </a:p>
          <a:p>
            <a:pPr>
              <a:lnSpc>
                <a:spcPts val="1800"/>
              </a:lnSpc>
            </a:pPr>
            <a:r>
              <a:rPr kumimoji="1" lang="en-US" altLang="ja-JP" sz="1200" dirty="0"/>
              <a:t>•	Advanced Fire Management and First Aide course completed</a:t>
            </a:r>
          </a:p>
          <a:p>
            <a:pPr>
              <a:lnSpc>
                <a:spcPts val="1800"/>
              </a:lnSpc>
            </a:pPr>
            <a:r>
              <a:rPr kumimoji="1" lang="en-US" altLang="ja-JP" sz="1200" dirty="0"/>
              <a:t>Local guide business: Porto </a:t>
            </a:r>
            <a:r>
              <a:rPr kumimoji="1" lang="en-US" altLang="ja-JP" sz="1200" dirty="0" err="1"/>
              <a:t>Mitsuishi</a:t>
            </a:r>
            <a:r>
              <a:rPr kumimoji="1" lang="en-US" altLang="ja-JP" sz="1200" dirty="0"/>
              <a:t>, Hashimoto Kogyo</a:t>
            </a:r>
          </a:p>
          <a:p>
            <a:pPr>
              <a:lnSpc>
                <a:spcPts val="1800"/>
              </a:lnSpc>
            </a:pPr>
            <a:r>
              <a:rPr kumimoji="1" lang="en-US" altLang="ja-JP" sz="1200" dirty="0"/>
              <a:t>Number of local guides: One</a:t>
            </a:r>
          </a:p>
          <a:p>
            <a:pPr>
              <a:lnSpc>
                <a:spcPts val="1800"/>
              </a:lnSpc>
            </a:pPr>
            <a:r>
              <a:rPr kumimoji="1" lang="en-US" altLang="ja-JP" sz="1200" dirty="0"/>
              <a:t>【Yasushi Hashimoto (English language support)】</a:t>
            </a:r>
          </a:p>
        </p:txBody>
      </p:sp>
      <p:sp>
        <p:nvSpPr>
          <p:cNvPr id="33" name="テキスト ボックス 32">
            <a:extLst>
              <a:ext uri="{FF2B5EF4-FFF2-40B4-BE49-F238E27FC236}">
                <a16:creationId xmlns:a16="http://schemas.microsoft.com/office/drawing/2014/main" id="{6B34FD79-2BB0-449F-B1F0-801A16901148}"/>
              </a:ext>
            </a:extLst>
          </p:cNvPr>
          <p:cNvSpPr txBox="1"/>
          <p:nvPr/>
        </p:nvSpPr>
        <p:spPr>
          <a:xfrm>
            <a:off x="7638388" y="1110858"/>
            <a:ext cx="2520000" cy="432000"/>
          </a:xfrm>
          <a:prstGeom prst="accentCallout1">
            <a:avLst>
              <a:gd name="adj1" fmla="val 18750"/>
              <a:gd name="adj2" fmla="val -8333"/>
              <a:gd name="adj3" fmla="val 17364"/>
              <a:gd name="adj4" fmla="val -25272"/>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このツアーを主催するオペレーターについての概要</a:t>
            </a:r>
            <a:endParaRPr kumimoji="1" lang="en-US" altLang="ja-JP" sz="1200" dirty="0">
              <a:solidFill>
                <a:schemeClr val="accent2">
                  <a:lumMod val="75000"/>
                </a:schemeClr>
              </a:solidFill>
            </a:endParaRPr>
          </a:p>
        </p:txBody>
      </p:sp>
      <p:sp>
        <p:nvSpPr>
          <p:cNvPr id="35" name="テキスト ボックス 34">
            <a:extLst>
              <a:ext uri="{FF2B5EF4-FFF2-40B4-BE49-F238E27FC236}">
                <a16:creationId xmlns:a16="http://schemas.microsoft.com/office/drawing/2014/main" id="{3508CE93-DD02-4D2A-9A11-1CCF5B0EEF73}"/>
              </a:ext>
            </a:extLst>
          </p:cNvPr>
          <p:cNvSpPr txBox="1"/>
          <p:nvPr/>
        </p:nvSpPr>
        <p:spPr>
          <a:xfrm>
            <a:off x="7638388" y="2598013"/>
            <a:ext cx="2520000" cy="432000"/>
          </a:xfrm>
          <a:prstGeom prst="accentCallout1">
            <a:avLst>
              <a:gd name="adj1" fmla="val 18750"/>
              <a:gd name="adj2" fmla="val -8333"/>
              <a:gd name="adj3" fmla="val 17363"/>
              <a:gd name="adj4" fmla="val -25272"/>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スルーガイド、各アクティビティガイドについて、特徴・資格など</a:t>
            </a:r>
            <a:endParaRPr kumimoji="1" lang="en-US" altLang="ja-JP" sz="1200" dirty="0">
              <a:solidFill>
                <a:schemeClr val="accent2">
                  <a:lumMod val="75000"/>
                </a:schemeClr>
              </a:solidFill>
            </a:endParaRPr>
          </a:p>
        </p:txBody>
      </p:sp>
      <p:sp>
        <p:nvSpPr>
          <p:cNvPr id="20" name="テキスト ボックス 19">
            <a:extLst>
              <a:ext uri="{FF2B5EF4-FFF2-40B4-BE49-F238E27FC236}">
                <a16:creationId xmlns:a16="http://schemas.microsoft.com/office/drawing/2014/main" id="{1904EE9B-C7E9-4B5D-8373-70F8A9B22A87}"/>
              </a:ext>
            </a:extLst>
          </p:cNvPr>
          <p:cNvSpPr txBox="1"/>
          <p:nvPr/>
        </p:nvSpPr>
        <p:spPr>
          <a:xfrm>
            <a:off x="7638388" y="7657881"/>
            <a:ext cx="2520000" cy="432000"/>
          </a:xfrm>
          <a:prstGeom prst="accentCallout1">
            <a:avLst>
              <a:gd name="adj1" fmla="val 18750"/>
              <a:gd name="adj2" fmla="val -8333"/>
              <a:gd name="adj3" fmla="val 23243"/>
              <a:gd name="adj4" fmla="val -20737"/>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その他注意すべき点があれば記載する</a:t>
            </a:r>
            <a:endParaRPr kumimoji="1" lang="en-US" altLang="ja-JP" sz="1200" dirty="0">
              <a:solidFill>
                <a:schemeClr val="accent2">
                  <a:lumMod val="75000"/>
                </a:schemeClr>
              </a:solidFill>
            </a:endParaRPr>
          </a:p>
        </p:txBody>
      </p:sp>
      <p:sp>
        <p:nvSpPr>
          <p:cNvPr id="11" name="テキスト ボックス 10">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3936408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直線コネクタ 1">
            <a:extLst>
              <a:ext uri="{FF2B5EF4-FFF2-40B4-BE49-F238E27FC236}">
                <a16:creationId xmlns:a16="http://schemas.microsoft.com/office/drawing/2014/main" id="{C724661F-6778-4C7D-90FC-D73ADB88B333}"/>
              </a:ext>
            </a:extLst>
          </p:cNvPr>
          <p:cNvCxnSpPr>
            <a:cxnSpLocks/>
          </p:cNvCxnSpPr>
          <p:nvPr/>
        </p:nvCxnSpPr>
        <p:spPr>
          <a:xfrm>
            <a:off x="549000" y="628650"/>
            <a:ext cx="5760000" cy="0"/>
          </a:xfrm>
          <a:prstGeom prst="line">
            <a:avLst/>
          </a:prstGeom>
          <a:ln/>
        </p:spPr>
        <p:style>
          <a:lnRef idx="3">
            <a:schemeClr val="accent6"/>
          </a:lnRef>
          <a:fillRef idx="0">
            <a:schemeClr val="accent6"/>
          </a:fillRef>
          <a:effectRef idx="2">
            <a:schemeClr val="accent6"/>
          </a:effectRef>
          <a:fontRef idx="minor">
            <a:schemeClr val="tx1"/>
          </a:fontRef>
        </p:style>
      </p:cxnSp>
      <p:sp>
        <p:nvSpPr>
          <p:cNvPr id="6" name="正方形/長方形 5">
            <a:extLst>
              <a:ext uri="{FF2B5EF4-FFF2-40B4-BE49-F238E27FC236}">
                <a16:creationId xmlns:a16="http://schemas.microsoft.com/office/drawing/2014/main" id="{CEFFD673-F244-40C2-844D-516F6550AF6C}"/>
              </a:ext>
            </a:extLst>
          </p:cNvPr>
          <p:cNvSpPr/>
          <p:nvPr/>
        </p:nvSpPr>
        <p:spPr>
          <a:xfrm>
            <a:off x="549000" y="796837"/>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2400" dirty="0">
                <a:solidFill>
                  <a:schemeClr val="tx1"/>
                </a:solidFill>
              </a:rPr>
              <a:t>Information</a:t>
            </a:r>
            <a:r>
              <a:rPr kumimoji="1" lang="ja-JP" altLang="en-US" sz="2400" dirty="0">
                <a:solidFill>
                  <a:schemeClr val="tx1"/>
                </a:solidFill>
              </a:rPr>
              <a:t> </a:t>
            </a:r>
            <a:r>
              <a:rPr kumimoji="1" lang="en-US" altLang="ja-JP" sz="2400" dirty="0">
                <a:solidFill>
                  <a:schemeClr val="tx1"/>
                </a:solidFill>
              </a:rPr>
              <a:t>and</a:t>
            </a:r>
            <a:r>
              <a:rPr kumimoji="1" lang="ja-JP" altLang="en-US" sz="2400" dirty="0">
                <a:solidFill>
                  <a:schemeClr val="tx1"/>
                </a:solidFill>
              </a:rPr>
              <a:t> </a:t>
            </a:r>
            <a:r>
              <a:rPr kumimoji="1" lang="en-US" altLang="ja-JP" sz="2400" dirty="0">
                <a:solidFill>
                  <a:schemeClr val="tx1"/>
                </a:solidFill>
              </a:rPr>
              <a:t>Requirements</a:t>
            </a:r>
          </a:p>
        </p:txBody>
      </p:sp>
      <p:sp>
        <p:nvSpPr>
          <p:cNvPr id="9" name="正方形/長方形 8">
            <a:extLst>
              <a:ext uri="{FF2B5EF4-FFF2-40B4-BE49-F238E27FC236}">
                <a16:creationId xmlns:a16="http://schemas.microsoft.com/office/drawing/2014/main" id="{AE243CD9-0137-4C16-BC0E-6B0F0654B8AA}"/>
              </a:ext>
            </a:extLst>
          </p:cNvPr>
          <p:cNvSpPr/>
          <p:nvPr/>
        </p:nvSpPr>
        <p:spPr>
          <a:xfrm>
            <a:off x="549000" y="2487448"/>
            <a:ext cx="5760000" cy="324000"/>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Emergency Response Plan</a:t>
            </a:r>
            <a:endParaRPr kumimoji="1" lang="ja-JP" altLang="en-US" sz="1400" b="1" dirty="0"/>
          </a:p>
        </p:txBody>
      </p:sp>
      <p:sp>
        <p:nvSpPr>
          <p:cNvPr id="10" name="正方形/長方形 9">
            <a:extLst>
              <a:ext uri="{FF2B5EF4-FFF2-40B4-BE49-F238E27FC236}">
                <a16:creationId xmlns:a16="http://schemas.microsoft.com/office/drawing/2014/main" id="{0399712A-4BCB-4B00-903A-6DC23223527A}"/>
              </a:ext>
            </a:extLst>
          </p:cNvPr>
          <p:cNvSpPr/>
          <p:nvPr/>
        </p:nvSpPr>
        <p:spPr>
          <a:xfrm>
            <a:off x="549000" y="2747087"/>
            <a:ext cx="5760000" cy="5182067"/>
          </a:xfrm>
          <a:prstGeom prst="rect">
            <a:avLst/>
          </a:prstGeom>
          <a:noFill/>
          <a:ln>
            <a:noFill/>
          </a:ln>
        </p:spPr>
        <p:style>
          <a:lnRef idx="2">
            <a:schemeClr val="accent3"/>
          </a:lnRef>
          <a:fillRef idx="1">
            <a:schemeClr val="lt1"/>
          </a:fillRef>
          <a:effectRef idx="0">
            <a:schemeClr val="accent3"/>
          </a:effectRef>
          <a:fontRef idx="minor">
            <a:schemeClr val="dk1"/>
          </a:fontRef>
        </p:style>
        <p:txBody>
          <a:bodyPr rtlCol="0" anchor="t"/>
          <a:lstStyle/>
          <a:p>
            <a:r>
              <a:rPr lang="ja-JP" altLang="en-US" sz="1200" dirty="0" smtClean="0"/>
              <a:t>・</a:t>
            </a:r>
            <a:r>
              <a:rPr lang="en-US" altLang="ja-JP" sz="1200" dirty="0"/>
              <a:t>An expert from the tour operating company will escort the group throughout the entire tour.</a:t>
            </a:r>
          </a:p>
          <a:p>
            <a:r>
              <a:rPr lang="ja-JP" altLang="en-US" sz="1200" dirty="0"/>
              <a:t>・</a:t>
            </a:r>
            <a:r>
              <a:rPr lang="en-US" altLang="ja-JP" sz="1200" dirty="0" err="1"/>
              <a:t>Shinhidaka-cho</a:t>
            </a:r>
            <a:r>
              <a:rPr lang="en-US" altLang="ja-JP" sz="1200" dirty="0"/>
              <a:t> officials will stand by to provide extra support as needed.</a:t>
            </a:r>
          </a:p>
          <a:p>
            <a:r>
              <a:rPr lang="ja-JP" altLang="en-US" sz="1200" dirty="0"/>
              <a:t>・</a:t>
            </a:r>
            <a:r>
              <a:rPr lang="en-US" altLang="ja-JP" sz="1200" dirty="0"/>
              <a:t>A complete emergency medical kit (adhesive tapes, bandages, disinfectant, etc.) will be </a:t>
            </a:r>
          </a:p>
          <a:p>
            <a:r>
              <a:rPr lang="en-US" altLang="ja-JP" sz="1200" dirty="0"/>
              <a:t>    carried in each supporting vehicle.</a:t>
            </a:r>
          </a:p>
          <a:p>
            <a:r>
              <a:rPr lang="ja-JP" altLang="en-US" sz="1200" dirty="0"/>
              <a:t>・</a:t>
            </a:r>
            <a:r>
              <a:rPr lang="en-US" altLang="ja-JP" sz="1200" dirty="0"/>
              <a:t>Emergency response manuals will also be carried.</a:t>
            </a:r>
          </a:p>
          <a:p>
            <a:r>
              <a:rPr lang="ja-JP" altLang="en-US" sz="1200" dirty="0"/>
              <a:t>・</a:t>
            </a:r>
            <a:r>
              <a:rPr lang="en-US" altLang="ja-JP" sz="1200" dirty="0"/>
              <a:t>Cycling Frontier Hokkaido's own emergency response procedures will also be incorporated</a:t>
            </a:r>
            <a:r>
              <a:rPr lang="en-US" altLang="ja-JP" sz="1200" dirty="0" smtClean="0"/>
              <a:t>.</a:t>
            </a:r>
          </a:p>
          <a:p>
            <a:endParaRPr lang="en-US" altLang="ja-JP" sz="1200" dirty="0"/>
          </a:p>
          <a:p>
            <a:r>
              <a:rPr lang="en-US" altLang="ja-JP" sz="1200" dirty="0"/>
              <a:t>【In case of Inclement Weather】</a:t>
            </a:r>
          </a:p>
          <a:p>
            <a:r>
              <a:rPr lang="ja-JP" altLang="en-US" sz="1200" dirty="0"/>
              <a:t>・</a:t>
            </a:r>
            <a:r>
              <a:rPr lang="en-US" altLang="ja-JP" sz="1200" dirty="0"/>
              <a:t>Cycling tours will be canceled upon the issuance of high wind warnings, evacuation advisories, and lightning  warnings.</a:t>
            </a:r>
          </a:p>
          <a:p>
            <a:endParaRPr lang="en-US" altLang="ja-JP" sz="1200" dirty="0"/>
          </a:p>
          <a:p>
            <a:r>
              <a:rPr lang="en-US" altLang="ja-JP" sz="1200" dirty="0"/>
              <a:t>【Substitute Plan】</a:t>
            </a:r>
          </a:p>
          <a:p>
            <a:r>
              <a:rPr lang="en-US" altLang="ja-JP" sz="1200" dirty="0"/>
              <a:t>   In case the cycling tour is canceled, participants will switch over to a bus tour as follows:</a:t>
            </a:r>
          </a:p>
          <a:p>
            <a:r>
              <a:rPr lang="ja-JP" altLang="en-US" sz="1200" dirty="0"/>
              <a:t>・</a:t>
            </a:r>
            <a:r>
              <a:rPr lang="en-US" altLang="ja-JP" sz="1200" dirty="0" smtClean="0"/>
              <a:t>Itinerary</a:t>
            </a:r>
          </a:p>
          <a:p>
            <a:r>
              <a:rPr lang="en-US" altLang="ja-JP" sz="1200" dirty="0"/>
              <a:t>	① Amaya: Experiencing Umami culture – Japanese-style lunch</a:t>
            </a:r>
          </a:p>
          <a:p>
            <a:r>
              <a:rPr lang="en-US" altLang="ja-JP" sz="1200" dirty="0"/>
              <a:t>	</a:t>
            </a:r>
            <a:r>
              <a:rPr lang="ja-JP" altLang="en-US" sz="1200" dirty="0" smtClean="0"/>
              <a:t>②</a:t>
            </a:r>
            <a:r>
              <a:rPr lang="en-US" altLang="ja-JP" sz="1200" dirty="0" smtClean="0"/>
              <a:t> </a:t>
            </a:r>
            <a:r>
              <a:rPr lang="en-US" altLang="ja-JP" sz="1200" dirty="0" err="1"/>
              <a:t>Shinhidaka</a:t>
            </a:r>
            <a:r>
              <a:rPr lang="en-US" altLang="ja-JP" sz="1200" dirty="0"/>
              <a:t> Museum: History of kelp lecture by the curator</a:t>
            </a:r>
          </a:p>
          <a:p>
            <a:r>
              <a:rPr lang="en-US" altLang="ja-JP" sz="1200" dirty="0"/>
              <a:t>	</a:t>
            </a:r>
            <a:r>
              <a:rPr lang="ja-JP" altLang="en-US" sz="1200" dirty="0" smtClean="0"/>
              <a:t>③</a:t>
            </a:r>
            <a:r>
              <a:rPr lang="en-US" altLang="ja-JP" sz="1200" dirty="0" smtClean="0"/>
              <a:t> </a:t>
            </a:r>
            <a:r>
              <a:rPr lang="en-US" altLang="ja-JP" sz="1200" dirty="0" err="1"/>
              <a:t>Mitsuishi</a:t>
            </a:r>
            <a:r>
              <a:rPr lang="en-US" altLang="ja-JP" sz="1200" dirty="0"/>
              <a:t> Kombu: Enjoying kelp soft-serve ice cream</a:t>
            </a:r>
          </a:p>
          <a:p>
            <a:r>
              <a:rPr lang="en-US" altLang="ja-JP" sz="1200" dirty="0"/>
              <a:t>	④ Porto </a:t>
            </a:r>
            <a:r>
              <a:rPr lang="en-US" altLang="ja-JP" sz="1200" dirty="0" err="1"/>
              <a:t>Mitsuishi</a:t>
            </a:r>
            <a:r>
              <a:rPr lang="en-US" altLang="ja-JP" sz="1200" dirty="0"/>
              <a:t>: Briefing for Day 2</a:t>
            </a:r>
          </a:p>
          <a:p>
            <a:r>
              <a:rPr lang="en-US" altLang="ja-JP" sz="1200" dirty="0"/>
              <a:t>	⑤ </a:t>
            </a:r>
            <a:r>
              <a:rPr lang="en-US" altLang="ja-JP" sz="1200" dirty="0" err="1"/>
              <a:t>Mitsuishi</a:t>
            </a:r>
            <a:r>
              <a:rPr lang="en-US" altLang="ja-JP" sz="1200" dirty="0"/>
              <a:t> </a:t>
            </a:r>
            <a:r>
              <a:rPr lang="en-US" altLang="ja-JP" sz="1200" dirty="0" err="1"/>
              <a:t>Konbu</a:t>
            </a:r>
            <a:r>
              <a:rPr lang="en-US" altLang="ja-JP" sz="1200" dirty="0"/>
              <a:t> </a:t>
            </a:r>
            <a:r>
              <a:rPr lang="en-US" altLang="ja-JP" sz="1200" dirty="0" err="1"/>
              <a:t>Onsen</a:t>
            </a:r>
            <a:r>
              <a:rPr lang="en-US" altLang="ja-JP" sz="1200" dirty="0"/>
              <a:t> </a:t>
            </a:r>
            <a:r>
              <a:rPr lang="en-US" altLang="ja-JP" sz="1200" dirty="0" err="1"/>
              <a:t>Kurazo</a:t>
            </a:r>
            <a:r>
              <a:rPr lang="en-US" altLang="ja-JP" sz="1200" dirty="0"/>
              <a:t>: Dinner and accommodation</a:t>
            </a:r>
          </a:p>
          <a:p>
            <a:r>
              <a:rPr lang="en-US" altLang="ja-JP" sz="1200" dirty="0"/>
              <a:t>	⑥ </a:t>
            </a:r>
            <a:r>
              <a:rPr lang="en-US" altLang="ja-JP" sz="1200" dirty="0" err="1"/>
              <a:t>Isogai</a:t>
            </a:r>
            <a:r>
              <a:rPr lang="en-US" altLang="ja-JP" sz="1200" dirty="0"/>
              <a:t> </a:t>
            </a:r>
            <a:r>
              <a:rPr lang="en-US" altLang="ja-JP" sz="1200" dirty="0" err="1"/>
              <a:t>Kaichi</a:t>
            </a:r>
            <a:r>
              <a:rPr lang="en-US" altLang="ja-JP" sz="1200" dirty="0"/>
              <a:t> </a:t>
            </a:r>
            <a:r>
              <a:rPr lang="en-US" altLang="ja-JP" sz="1200" dirty="0" err="1"/>
              <a:t>Shoten</a:t>
            </a:r>
            <a:r>
              <a:rPr lang="en-US" altLang="ja-JP" sz="1200" dirty="0"/>
              <a:t>: Experiencing kelp processing</a:t>
            </a:r>
          </a:p>
          <a:p>
            <a:r>
              <a:rPr lang="en-US" altLang="ja-JP" sz="1200" dirty="0"/>
              <a:t>	⑦ Porto </a:t>
            </a:r>
            <a:r>
              <a:rPr lang="en-US" altLang="ja-JP" sz="1200" dirty="0" err="1"/>
              <a:t>Mitsuishi</a:t>
            </a:r>
            <a:r>
              <a:rPr lang="en-US" altLang="ja-JP" sz="1200" dirty="0"/>
              <a:t>: Experiencing Japanese family meal (rice balls, soup, grilled fish)</a:t>
            </a:r>
          </a:p>
          <a:p>
            <a:endParaRPr lang="en-US" altLang="ja-JP" sz="1200" dirty="0" smtClean="0"/>
          </a:p>
        </p:txBody>
      </p:sp>
      <p:sp>
        <p:nvSpPr>
          <p:cNvPr id="11" name="正方形/長方形 10">
            <a:extLst>
              <a:ext uri="{FF2B5EF4-FFF2-40B4-BE49-F238E27FC236}">
                <a16:creationId xmlns:a16="http://schemas.microsoft.com/office/drawing/2014/main" id="{50C4133F-10B5-458D-B100-89AE3F952951}"/>
              </a:ext>
            </a:extLst>
          </p:cNvPr>
          <p:cNvSpPr/>
          <p:nvPr/>
        </p:nvSpPr>
        <p:spPr>
          <a:xfrm>
            <a:off x="549000" y="1259877"/>
            <a:ext cx="5760000" cy="324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r>
              <a:rPr kumimoji="1" lang="en-US" altLang="ja-JP" sz="1400" b="1" dirty="0"/>
              <a:t>Dietary Restrictions</a:t>
            </a:r>
            <a:endParaRPr kumimoji="1" lang="ja-JP" altLang="en-US" sz="1400" b="1" dirty="0"/>
          </a:p>
        </p:txBody>
      </p:sp>
      <p:sp>
        <p:nvSpPr>
          <p:cNvPr id="12" name="正方形/長方形 11">
            <a:extLst>
              <a:ext uri="{FF2B5EF4-FFF2-40B4-BE49-F238E27FC236}">
                <a16:creationId xmlns:a16="http://schemas.microsoft.com/office/drawing/2014/main" id="{D941EA85-B885-4331-8856-620B2EF8993B}"/>
              </a:ext>
            </a:extLst>
          </p:cNvPr>
          <p:cNvSpPr/>
          <p:nvPr/>
        </p:nvSpPr>
        <p:spPr>
          <a:xfrm>
            <a:off x="549000" y="1536854"/>
            <a:ext cx="5760000" cy="7920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t"/>
          <a:lstStyle/>
          <a:p>
            <a:pPr>
              <a:lnSpc>
                <a:spcPts val="1800"/>
              </a:lnSpc>
            </a:pPr>
            <a:r>
              <a:rPr kumimoji="1" lang="en-US" altLang="ja-JP" sz="1200" dirty="0"/>
              <a:t>We provide special meals for participants with allergies, and for vegetarians and vegans, upon advance request.</a:t>
            </a:r>
          </a:p>
        </p:txBody>
      </p:sp>
      <p:sp>
        <p:nvSpPr>
          <p:cNvPr id="41" name="テキスト ボックス 40">
            <a:extLst>
              <a:ext uri="{FF2B5EF4-FFF2-40B4-BE49-F238E27FC236}">
                <a16:creationId xmlns:a16="http://schemas.microsoft.com/office/drawing/2014/main" id="{D8709940-C101-43D1-91FC-A0D36EA4CCAE}"/>
              </a:ext>
            </a:extLst>
          </p:cNvPr>
          <p:cNvSpPr txBox="1"/>
          <p:nvPr/>
        </p:nvSpPr>
        <p:spPr>
          <a:xfrm>
            <a:off x="7468300" y="1536854"/>
            <a:ext cx="2520000" cy="461665"/>
          </a:xfrm>
          <a:prstGeom prst="accentCallout1">
            <a:avLst>
              <a:gd name="adj1" fmla="val 18750"/>
              <a:gd name="adj2" fmla="val -8333"/>
              <a:gd name="adj3" fmla="val 18037"/>
              <a:gd name="adj4" fmla="val -20440"/>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食事に関する情報、アレルギー、ベジタリアンへの対応など</a:t>
            </a:r>
            <a:endParaRPr kumimoji="1" lang="en-US" altLang="ja-JP" sz="1200" dirty="0">
              <a:solidFill>
                <a:schemeClr val="accent2">
                  <a:lumMod val="75000"/>
                </a:schemeClr>
              </a:solidFill>
            </a:endParaRPr>
          </a:p>
        </p:txBody>
      </p:sp>
      <p:sp>
        <p:nvSpPr>
          <p:cNvPr id="43" name="テキスト ボックス 42">
            <a:extLst>
              <a:ext uri="{FF2B5EF4-FFF2-40B4-BE49-F238E27FC236}">
                <a16:creationId xmlns:a16="http://schemas.microsoft.com/office/drawing/2014/main" id="{E9BD64A9-1137-4846-8B3E-E482B4A0FCE5}"/>
              </a:ext>
            </a:extLst>
          </p:cNvPr>
          <p:cNvSpPr txBox="1"/>
          <p:nvPr/>
        </p:nvSpPr>
        <p:spPr>
          <a:xfrm>
            <a:off x="7468300" y="2747087"/>
            <a:ext cx="2520000" cy="584775"/>
          </a:xfrm>
          <a:prstGeom prst="accentCallout1">
            <a:avLst>
              <a:gd name="adj1" fmla="val 18750"/>
              <a:gd name="adj2" fmla="val -8333"/>
              <a:gd name="adj3" fmla="val 21467"/>
              <a:gd name="adj4" fmla="val -21241"/>
            </a:avLst>
          </a:prstGeom>
          <a:solidFill>
            <a:schemeClr val="bg1"/>
          </a:solidFill>
        </p:spPr>
        <p:style>
          <a:lnRef idx="2">
            <a:schemeClr val="accent2"/>
          </a:lnRef>
          <a:fillRef idx="1">
            <a:schemeClr val="lt1"/>
          </a:fillRef>
          <a:effectRef idx="0">
            <a:schemeClr val="accent2"/>
          </a:effectRef>
          <a:fontRef idx="minor">
            <a:schemeClr val="dk1"/>
          </a:fontRef>
        </p:style>
        <p:txBody>
          <a:bodyPr wrap="square" rtlCol="0">
            <a:spAutoFit/>
          </a:bodyPr>
          <a:lstStyle/>
          <a:p>
            <a:r>
              <a:rPr kumimoji="1" lang="ja-JP" altLang="en-US" sz="1200" dirty="0">
                <a:solidFill>
                  <a:schemeClr val="accent2">
                    <a:lumMod val="75000"/>
                  </a:schemeClr>
                </a:solidFill>
              </a:rPr>
              <a:t>緊急事態への対応など</a:t>
            </a:r>
            <a:endParaRPr kumimoji="1" lang="en-US" altLang="ja-JP" sz="1200" dirty="0">
              <a:solidFill>
                <a:schemeClr val="accent2">
                  <a:lumMod val="75000"/>
                </a:schemeClr>
              </a:solidFill>
            </a:endParaRPr>
          </a:p>
          <a:p>
            <a:r>
              <a:rPr kumimoji="1" lang="ja-JP" altLang="en-US" sz="1000" dirty="0">
                <a:solidFill>
                  <a:schemeClr val="tx1"/>
                </a:solidFill>
              </a:rPr>
              <a:t>社の体制、緊急対応計画書の有無、実践経験等を記載</a:t>
            </a:r>
            <a:endParaRPr kumimoji="1" lang="en-US" altLang="ja-JP" sz="1000" dirty="0">
              <a:solidFill>
                <a:schemeClr val="tx1"/>
              </a:solidFill>
            </a:endParaRPr>
          </a:p>
        </p:txBody>
      </p:sp>
      <p:sp>
        <p:nvSpPr>
          <p:cNvPr id="13" name="テキスト ボックス 12">
            <a:extLst>
              <a:ext uri="{FF2B5EF4-FFF2-40B4-BE49-F238E27FC236}">
                <a16:creationId xmlns:a16="http://schemas.microsoft.com/office/drawing/2014/main" id="{8F6C220A-6F49-4FA2-9F7C-E381AAA5503A}"/>
              </a:ext>
            </a:extLst>
          </p:cNvPr>
          <p:cNvSpPr txBox="1"/>
          <p:nvPr/>
        </p:nvSpPr>
        <p:spPr>
          <a:xfrm>
            <a:off x="369000" y="371475"/>
            <a:ext cx="6120000" cy="261610"/>
          </a:xfrm>
          <a:prstGeom prst="rect">
            <a:avLst/>
          </a:prstGeom>
          <a:noFill/>
        </p:spPr>
        <p:txBody>
          <a:bodyPr wrap="square" rtlCol="0">
            <a:spAutoFit/>
          </a:bodyPr>
          <a:lstStyle/>
          <a:p>
            <a:pPr algn="ctr"/>
            <a:r>
              <a:rPr kumimoji="1" lang="en-US" altLang="ja-JP" sz="1100" dirty="0" err="1"/>
              <a:t>Mitsuishi</a:t>
            </a:r>
            <a:r>
              <a:rPr kumimoji="1" lang="en-US" altLang="ja-JP" sz="1100" dirty="0"/>
              <a:t> Kombu Travel – </a:t>
            </a:r>
            <a:r>
              <a:rPr kumimoji="1" lang="en-US" altLang="ja-JP" sz="1100" dirty="0" err="1"/>
              <a:t>Shinhidaka</a:t>
            </a:r>
            <a:r>
              <a:rPr kumimoji="1" lang="en-US" altLang="ja-JP" sz="1100" dirty="0"/>
              <a:t> Cycling Journey</a:t>
            </a:r>
          </a:p>
        </p:txBody>
      </p:sp>
    </p:spTree>
    <p:extLst>
      <p:ext uri="{BB962C8B-B14F-4D97-AF65-F5344CB8AC3E}">
        <p14:creationId xmlns:p14="http://schemas.microsoft.com/office/powerpoint/2010/main" val="23470839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Calibri Light"/>
        <a:ea typeface="游ゴシック Light"/>
        <a:cs typeface=""/>
      </a:majorFont>
      <a:minorFont>
        <a:latin typeface="Calibri"/>
        <a:ea typeface="游ゴシック"/>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905</TotalTime>
  <Words>2071</Words>
  <Application>Microsoft Office PowerPoint</Application>
  <PresentationFormat>A4 210 x 297 mm</PresentationFormat>
  <Paragraphs>236</Paragraphs>
  <Slides>10</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10</vt:i4>
      </vt:variant>
    </vt:vector>
  </HeadingPairs>
  <TitlesOfParts>
    <vt:vector size="16" baseType="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石橋 静枝</dc:creator>
  <cp:lastModifiedBy>knt</cp:lastModifiedBy>
  <cp:revision>92</cp:revision>
  <cp:lastPrinted>2020-11-11T08:45:11Z</cp:lastPrinted>
  <dcterms:created xsi:type="dcterms:W3CDTF">2020-11-11T06:29:34Z</dcterms:created>
  <dcterms:modified xsi:type="dcterms:W3CDTF">2023-02-17T09:15:04Z</dcterms:modified>
</cp:coreProperties>
</file>